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embeddedFontLst>
    <p:embeddedFont>
      <p:font typeface="Inconsolata" pitchFamily="1" charset="0"/>
      <p:regular r:id="rId41"/>
      <p:bold r:id="rId42"/>
    </p:embeddedFont>
    <p:embeddedFont>
      <p:font typeface="Inconsolata SemiBold" pitchFamily="1" charset="0"/>
      <p:regular r:id="rId43"/>
      <p:bold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0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24c7fd614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24c7fd614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24c7fd614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24c7fd614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24c7fd61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24c7fd61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24c7fd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24c7fd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24c7fd61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24c7fd61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24c7fd61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24c7fd61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24c7fd61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24c7fd61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24c7fd614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24c7fd614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824c7fd61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824c7fd61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dec574928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8dec574928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dec5749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dec5749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dec57492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dec57492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24c7fd614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824c7fd614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24c7fd61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824c7fd61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24c7fd61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24c7fd61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dec5749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dec5749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24c7fd61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824c7fd61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dec57492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8dec57492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24c7fd614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824c7fd614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bf51c12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8bf51c12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24c7fd61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824c7fd61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19281531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19281531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dec57492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dec57492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24c7fd61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824c7fd61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24c7fd61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824c7fd61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dec574928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dec574928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dec574928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8dec574928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dec57492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dec57492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dec57492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8dec574928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24c7fd61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824c7fd61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19281531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19281531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24c7fd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24c7fd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24c7fd61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24c7fd61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24c7fd61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24c7fd61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24c7fd61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24c7fd61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24c7fd61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24c7fd61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450" y="-197800"/>
            <a:ext cx="5622177" cy="4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50" y="506775"/>
            <a:ext cx="1934800" cy="43763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line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150" y="1479450"/>
            <a:ext cx="3585824" cy="31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White Slide">
  <p:cSld name="CUSTOM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4444375" y="1418225"/>
            <a:ext cx="44580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397225" y="1418225"/>
            <a:ext cx="41334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7550" y="221842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Slide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20121"/>
          <a:stretch/>
        </p:blipFill>
        <p:spPr>
          <a:xfrm>
            <a:off x="2964100" y="0"/>
            <a:ext cx="61799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r="18738"/>
          <a:stretch/>
        </p:blipFill>
        <p:spPr>
          <a:xfrm>
            <a:off x="0" y="0"/>
            <a:ext cx="74302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630725" y="366700"/>
            <a:ext cx="35301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694275" y="1711250"/>
            <a:ext cx="2870100" cy="23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Options">
  <p:cSld name="CUSTOM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95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984125" y="3208225"/>
            <a:ext cx="1422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2864238" y="3202600"/>
            <a:ext cx="1422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3"/>
          </p:nvPr>
        </p:nvSpPr>
        <p:spPr>
          <a:xfrm>
            <a:off x="4868988" y="3222550"/>
            <a:ext cx="1422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4"/>
          </p:nvPr>
        </p:nvSpPr>
        <p:spPr>
          <a:xfrm>
            <a:off x="6916538" y="3222550"/>
            <a:ext cx="1422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630725" y="366700"/>
            <a:ext cx="35301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23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488" y="1999450"/>
            <a:ext cx="527017" cy="3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keaway Statement">
  <p:cSld name="CUSTOM_6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USTOM_7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385788" y="2064550"/>
            <a:ext cx="237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5900" y="2875205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450" y="-197800"/>
            <a:ext cx="5622177" cy="4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50" y="506775"/>
            <a:ext cx="1934800" cy="437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line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150" y="1479450"/>
            <a:ext cx="3585824" cy="31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White Slide">
  <p:cSld name="CUSTOM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4444375" y="1418225"/>
            <a:ext cx="44580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2"/>
          </p:nvPr>
        </p:nvSpPr>
        <p:spPr>
          <a:xfrm>
            <a:off x="397225" y="1418225"/>
            <a:ext cx="41334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7550" y="221842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Slide">
  <p:cSld name="CUSTOM_3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 r="20121"/>
          <a:stretch/>
        </p:blipFill>
        <p:spPr>
          <a:xfrm>
            <a:off x="2964100" y="0"/>
            <a:ext cx="61799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 r="18738"/>
          <a:stretch/>
        </p:blipFill>
        <p:spPr>
          <a:xfrm>
            <a:off x="0" y="0"/>
            <a:ext cx="74302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630725" y="366700"/>
            <a:ext cx="35301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694275" y="1711250"/>
            <a:ext cx="2870100" cy="23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Options">
  <p:cSld name="CUSTOM_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95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984125" y="3208225"/>
            <a:ext cx="1422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2"/>
          </p:nvPr>
        </p:nvSpPr>
        <p:spPr>
          <a:xfrm>
            <a:off x="2864238" y="3202600"/>
            <a:ext cx="1422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3"/>
          </p:nvPr>
        </p:nvSpPr>
        <p:spPr>
          <a:xfrm>
            <a:off x="4868988" y="3222550"/>
            <a:ext cx="1422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4"/>
          </p:nvPr>
        </p:nvSpPr>
        <p:spPr>
          <a:xfrm>
            <a:off x="6916538" y="3222550"/>
            <a:ext cx="14229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630725" y="366700"/>
            <a:ext cx="35301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00" y="23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488" y="1999450"/>
            <a:ext cx="527017" cy="3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keaway Statement">
  <p:cSld name="CUSTOM_6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875" y="389517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3385788" y="2064550"/>
            <a:ext cx="237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5900" y="2875205"/>
            <a:ext cx="1432200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130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550" y="221842"/>
            <a:ext cx="1432200" cy="3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11700" y="2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E79F"/>
              </a:buClr>
              <a:buSzPts val="1500"/>
              <a:buFont typeface="Lato"/>
              <a:buChar char="●"/>
              <a:defRPr sz="1500" b="1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84585" y="485907"/>
            <a:ext cx="323950" cy="75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melodic/api/std_msgs/html/msg/Header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ocs.ros.org/en/melodic/api/moveit_msgs/html/msg/BoundingVolume.html" TargetMode="External"/><Relationship Id="rId4" Type="http://schemas.openxmlformats.org/officeDocument/2006/relationships/hyperlink" Target="https://docs.ros.org/en/melodic/api/geometry_msgs/html/msg/Vector3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638609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vrakilab.org/publications/kingston2019exploring-implicit-spaces-for-constrained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gif"/><Relationship Id="rId4" Type="http://schemas.openxmlformats.org/officeDocument/2006/relationships/hyperlink" Target="https://moveit.picknik.ai/main/doc/how_to_guides/using_ompl_constrained_planning/ompl_constrained_planning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ckNikRobotics/generate_parameter_library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oveit.picknik.ai/main/doc/examples/motion_planning_python_api/motion_planning_python_api_tutorial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jpg"/><Relationship Id="rId5" Type="http://schemas.openxmlformats.org/officeDocument/2006/relationships/image" Target="../media/image28.png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nningkayser/roscon23_move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traclabs/trac_ik/src/rolling-deve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PickNikRobotics/pick_ik" TargetMode="External"/><Relationship Id="rId5" Type="http://schemas.openxmlformats.org/officeDocument/2006/relationships/hyperlink" Target="https://github.com/PickNikRobotics/bio_ik/tree/ros2" TargetMode="External"/><Relationship Id="rId4" Type="http://schemas.openxmlformats.org/officeDocument/2006/relationships/hyperlink" Target="https://github.com/TAMS-Group/bio_i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/>
        </p:nvSpPr>
        <p:spPr>
          <a:xfrm>
            <a:off x="324650" y="2676005"/>
            <a:ext cx="2790300" cy="1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Optimizing MoveIt</a:t>
            </a:r>
            <a:endParaRPr sz="2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Costs, Constraints and Betterments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October 19, 2023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324650" y="4106075"/>
            <a:ext cx="3044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Lars Henning Kayser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MoveIt Chief Architect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henningkayser@picknik.ai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0" y="1619937"/>
            <a:ext cx="2790298" cy="587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>
            <a:off x="5063375" y="4257300"/>
            <a:ext cx="270900" cy="891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2"/>
          <p:cNvSpPr/>
          <p:nvPr/>
        </p:nvSpPr>
        <p:spPr>
          <a:xfrm>
            <a:off x="3416975" y="4075450"/>
            <a:ext cx="409200" cy="2709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Position Constraint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2"/>
          </p:nvPr>
        </p:nvSpPr>
        <p:spPr>
          <a:xfrm>
            <a:off x="219250" y="1418225"/>
            <a:ext cx="8736000" cy="24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434343"/>
                </a:solidFill>
              </a:rPr>
              <a:t>We can model the space of valid poses as single position constraint!</a:t>
            </a:r>
            <a:endParaRPr sz="21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PositionConstraint (moveit_msgs)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std_msgs/Header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header                                                             </a:t>
            </a:r>
            <a:r>
              <a:rPr lang="en" sz="1250" b="1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turtle pose frame</a:t>
            </a:r>
            <a:endParaRPr sz="1250" b="1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string link_name                                                                        </a:t>
            </a:r>
            <a:r>
              <a:rPr lang="en" sz="1250" b="1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IK link</a:t>
            </a:r>
            <a:endParaRPr sz="1250" b="1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geometry_msgs/Vector3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target_point_offset                            </a:t>
            </a:r>
            <a:r>
              <a:rPr lang="en" sz="1250" b="1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IK frame offset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turtle radius along Z-axis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moveit_msgs/BoundingVolume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constraint_region                   </a:t>
            </a:r>
            <a:r>
              <a:rPr lang="en" sz="1250" b="1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tiny primitive shape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sphere at center of turtle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99999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float64 weight (unused for now)</a:t>
            </a:r>
            <a:endParaRPr dirty="0">
              <a:solidFill>
                <a:srgbClr val="999999"/>
              </a:solidFill>
            </a:endParaRPr>
          </a:p>
        </p:txBody>
      </p:sp>
      <p:cxnSp>
        <p:nvCxnSpPr>
          <p:cNvPr id="268" name="Google Shape;268;p42"/>
          <p:cNvCxnSpPr/>
          <p:nvPr/>
        </p:nvCxnSpPr>
        <p:spPr>
          <a:xfrm rot="10800000">
            <a:off x="2045144" y="2509366"/>
            <a:ext cx="20199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42"/>
          <p:cNvCxnSpPr/>
          <p:nvPr/>
        </p:nvCxnSpPr>
        <p:spPr>
          <a:xfrm flipH="1">
            <a:off x="1538862" y="2726679"/>
            <a:ext cx="26250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42"/>
          <p:cNvCxnSpPr/>
          <p:nvPr/>
        </p:nvCxnSpPr>
        <p:spPr>
          <a:xfrm flipH="1">
            <a:off x="3282125" y="2943991"/>
            <a:ext cx="8214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42"/>
          <p:cNvCxnSpPr/>
          <p:nvPr/>
        </p:nvCxnSpPr>
        <p:spPr>
          <a:xfrm flipH="1">
            <a:off x="3637625" y="3142228"/>
            <a:ext cx="3771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42"/>
          <p:cNvSpPr/>
          <p:nvPr/>
        </p:nvSpPr>
        <p:spPr>
          <a:xfrm>
            <a:off x="3692825" y="3630500"/>
            <a:ext cx="1503900" cy="13794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2"/>
          <p:cNvSpPr/>
          <p:nvPr/>
        </p:nvSpPr>
        <p:spPr>
          <a:xfrm>
            <a:off x="2607250" y="4333500"/>
            <a:ext cx="3960000" cy="75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2"/>
          <p:cNvSpPr/>
          <p:nvPr/>
        </p:nvSpPr>
        <p:spPr>
          <a:xfrm>
            <a:off x="4404725" y="4257300"/>
            <a:ext cx="80100" cy="89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" name="Google Shape;275;p42"/>
          <p:cNvCxnSpPr>
            <a:stCxn id="276" idx="2"/>
            <a:endCxn id="274" idx="7"/>
          </p:cNvCxnSpPr>
          <p:nvPr/>
        </p:nvCxnSpPr>
        <p:spPr>
          <a:xfrm flipH="1">
            <a:off x="4473086" y="3832306"/>
            <a:ext cx="526500" cy="438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42"/>
          <p:cNvSpPr/>
          <p:nvPr/>
        </p:nvSpPr>
        <p:spPr>
          <a:xfrm rot="8100000">
            <a:off x="4997313" y="3480344"/>
            <a:ext cx="432325" cy="238012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2"/>
          <p:cNvSpPr/>
          <p:nvPr/>
        </p:nvSpPr>
        <p:spPr>
          <a:xfrm rot="2698329">
            <a:off x="4831808" y="3710629"/>
            <a:ext cx="436356" cy="142553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2"/>
          <p:cNvSpPr/>
          <p:nvPr/>
        </p:nvSpPr>
        <p:spPr>
          <a:xfrm rot="5400000">
            <a:off x="3381400" y="4064500"/>
            <a:ext cx="249000" cy="2709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2"/>
          <p:cNvSpPr/>
          <p:nvPr/>
        </p:nvSpPr>
        <p:spPr>
          <a:xfrm>
            <a:off x="3483700" y="4191100"/>
            <a:ext cx="44400" cy="17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 Sampler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1043525" y="1075350"/>
            <a:ext cx="7627200" cy="392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#include &lt;moveit/constraint_samplers/constraint_sampler_manager.h&gt;</a:t>
            </a: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#include &lt;moveit/kinematic_constraints/utils.h&gt;</a:t>
            </a: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… init std::string link_name, PlanningScene scene</a:t>
            </a:r>
            <a:endParaRPr sz="1200">
              <a:solidFill>
                <a:srgbClr val="434343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geometry_msgs::msg::PointStamped target_point;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target_point.header = turtle_pose.header;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target_point.point = turtle_pose.pose.position;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geometry_msgs::msg::Point link_offset;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 SemiBold"/>
                <a:ea typeface="Inconsolata SemiBold"/>
                <a:cs typeface="Inconsolata SemiBold"/>
                <a:sym typeface="Inconsolata SemiBold"/>
              </a:rPr>
              <a:t>link_offset.z = turtle_radius;</a:t>
            </a: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using kc = kinematic_constraints;</a:t>
            </a:r>
            <a:endParaRPr sz="1200">
              <a:solidFill>
                <a:srgbClr val="0000FF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auto constraints = kc::constructGoalConstraints(link_name, link_offset, target_point);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constraint_samplers::ConstraintSamplerManager sampler_manager;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auto goal_sampler =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sampler_manager.selectSampler(scene, arm_group-&gt;getName(), constraints);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goal_sampler-&gt;sample(target_state);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 Sampler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875" y="1253550"/>
            <a:ext cx="3665376" cy="32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/>
        </p:nvSpPr>
        <p:spPr>
          <a:xfrm>
            <a:off x="295775" y="4544075"/>
            <a:ext cx="85398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Obviously, collision checks are not enabled here.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either have to reject a lot of samples (costly!) or add additional constraints.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Solution Quality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2"/>
          </p:nvPr>
        </p:nvSpPr>
        <p:spPr>
          <a:xfrm>
            <a:off x="397225" y="1418225"/>
            <a:ext cx="73836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 if we want quality criteria like …</a:t>
            </a:r>
            <a:endParaRPr sz="2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 b="1">
                <a:solidFill>
                  <a:schemeClr val="dk1"/>
                </a:solidFill>
              </a:rPr>
              <a:t>reducing the joint distance from the current configuration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 b="1">
                <a:solidFill>
                  <a:schemeClr val="dk1"/>
                </a:solidFill>
              </a:rPr>
              <a:t>repeatable or at least similar solutions</a:t>
            </a:r>
            <a:endParaRPr sz="1500" b="1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 b="1">
                <a:solidFill>
                  <a:schemeClr val="dk1"/>
                </a:solidFill>
              </a:rPr>
              <a:t>preference for contact points near an ideal target</a:t>
            </a:r>
            <a:br>
              <a:rPr lang="en" sz="1500" b="1">
                <a:solidFill>
                  <a:schemeClr val="dk1"/>
                </a:solidFill>
              </a:rPr>
            </a:br>
            <a:endParaRPr sz="15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                               … and all that at the same time?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pick_ik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2"/>
          </p:nvPr>
        </p:nvSpPr>
        <p:spPr>
          <a:xfrm>
            <a:off x="94675" y="1414925"/>
            <a:ext cx="39771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Plugin Implementation</a:t>
            </a:r>
            <a:endParaRPr sz="240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Thread-safe reimplementation of bio_ik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Provides gradient descent (local) and memetic (global) optimization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Built-in cost objectives</a:t>
            </a:r>
            <a:endParaRPr sz="150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/>
              <a:t>minimal displacement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center joints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avoid joint limits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Supports dynamic parameter updates</a:t>
            </a:r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4151850" y="1758438"/>
            <a:ext cx="4920900" cy="202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manipulator:</a:t>
            </a:r>
            <a:endParaRPr sz="12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kinematics_solver: pick_ik/PickIkPlugin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mode: global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# global, local</a:t>
            </a:r>
            <a:endParaRPr sz="1200" b="1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position_scale: 1.0 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factor for position distance cost</a:t>
            </a:r>
            <a:endParaRPr sz="1200" b="1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rotation_scale: 0.5 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factor for rotation distance cost</a:t>
            </a:r>
            <a:endParaRPr sz="1200" b="1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position_threshold: 0.005 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max allowed position cost</a:t>
            </a:r>
            <a:endParaRPr sz="1200" b="1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orientation_threshold: 0.01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# max allowed orientation cost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minimal_displacement_weight: 0.0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minimize seed distance</a:t>
            </a:r>
            <a:endParaRPr sz="1200" b="1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center_joints_weight: 0.0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keep joint values centered</a:t>
            </a:r>
            <a:endParaRPr sz="1200" b="1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avoid_joint_limits_weight: 0.0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# penalize states near limits</a:t>
            </a:r>
            <a:endParaRPr sz="1200" b="1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4187450" y="1358238"/>
            <a:ext cx="47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Configuration: kinematics.yaml</a:t>
            </a:r>
            <a:endParaRPr b="1"/>
          </a:p>
        </p:txBody>
      </p:sp>
      <p:sp>
        <p:nvSpPr>
          <p:cNvPr id="307" name="Google Shape;307;p46"/>
          <p:cNvSpPr txBox="1"/>
          <p:nvPr/>
        </p:nvSpPr>
        <p:spPr>
          <a:xfrm>
            <a:off x="2886325" y="4395375"/>
            <a:ext cx="60234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A86E8"/>
                </a:solidFill>
              </a:rPr>
              <a:t>… and implements MoveIt’s new IK Cost function API!</a:t>
            </a:r>
            <a:endParaRPr sz="1700"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Cost Function 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3" name="Google Shape;313;p47"/>
          <p:cNvSpPr txBox="1">
            <a:spLocks noGrp="1"/>
          </p:cNvSpPr>
          <p:nvPr>
            <p:ph type="body" idx="2"/>
          </p:nvPr>
        </p:nvSpPr>
        <p:spPr>
          <a:xfrm>
            <a:off x="912000" y="1519950"/>
            <a:ext cx="73200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Inject quality metrics into IK solver plugins</a:t>
            </a:r>
            <a:endParaRPr sz="240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IK callback for computing cost values for solver-internal samples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Currently, only supported by pick_ik, bio_ik (ros2 PickNik fork)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14" name="Google Shape;314;p47"/>
          <p:cNvSpPr txBox="1"/>
          <p:nvPr/>
        </p:nvSpPr>
        <p:spPr>
          <a:xfrm>
            <a:off x="724000" y="3040875"/>
            <a:ext cx="7662000" cy="149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moveit_core/kinematics_base/…/kinematics_base.h, class KinematicsBase</a:t>
            </a:r>
            <a:endParaRPr sz="1200" b="1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using IKCostFn = std::function&lt;double(const geometry_msgs::msg::Pose&amp; target_pose,</a:t>
            </a: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       const moveit::core::RobotState&amp; sample_state,</a:t>
            </a: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       const moveit::core::JointModelGroup* group,</a:t>
            </a: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       const std::vector&lt;double&gt;&amp; seed_positions)&gt;;</a:t>
            </a:r>
            <a:endParaRPr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 -&gt; Cost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1234500" y="1380825"/>
            <a:ext cx="6675000" cy="366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… </a:t>
            </a: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consolata"/>
                <a:ea typeface="Inconsolata"/>
                <a:cs typeface="Inconsolata"/>
                <a:sym typeface="Inconsolata"/>
              </a:rPr>
              <a:t>kc::KinematicConstraintSet constraints_validator(robot_model);</a:t>
            </a: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consolata"/>
                <a:ea typeface="Inconsolata"/>
                <a:cs typeface="Inconsolata"/>
                <a:sym typeface="Inconsolata"/>
              </a:rPr>
              <a:t>constraints_validator.add(constraints, scene-&gt;getTransforms());</a:t>
            </a: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auto constraints_cost_fn = [&amp;](const geometry_msgs::msg::Pose&amp;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/* target_pose */</a:t>
            </a: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const RobotState&amp; sample_state,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const JointModelGroup*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/* group */</a:t>
            </a: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const std::vector&lt;double&gt;&amp; 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/* seed_positions */</a:t>
            </a: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return constraints_validator.decide(sample_state).distance;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};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target_state.setFromIK(arm_group,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target_pose,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0.05,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 /* seconds timeout */</a:t>
            </a:r>
            <a:endParaRPr sz="1200" b="1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GroupStateValidityCallback(),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KinematicsQueryOptions(),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</a:t>
            </a: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constraints_cost_fn</a:t>
            </a: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 -&gt; Cost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1234500" y="2622575"/>
            <a:ext cx="6675000" cy="236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… </a:t>
            </a: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auto ik_options = kinematics::KinematicsQueryOptions();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ik_options.return_approximate_solution = true;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target_state.setFromIK(arm_group,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target_pose,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0.05,</a:t>
            </a:r>
            <a:r>
              <a:rPr lang="en" sz="1200" b="1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  /* seconds timeout */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GroupStateValidityCallback(),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</a:t>
            </a: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ik_options</a:t>
            </a: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constraints_cost_fn);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9"/>
          <p:cNvSpPr txBox="1">
            <a:spLocks noGrp="1"/>
          </p:cNvSpPr>
          <p:nvPr>
            <p:ph type="body" idx="2"/>
          </p:nvPr>
        </p:nvSpPr>
        <p:spPr>
          <a:xfrm>
            <a:off x="621000" y="1235300"/>
            <a:ext cx="7902000" cy="1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still pass the initial target pose to the IK call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Setting </a:t>
            </a:r>
            <a:r>
              <a:rPr lang="en" sz="1600" b="1">
                <a:solidFill>
                  <a:srgbClr val="000000"/>
                </a:solidFill>
              </a:rPr>
              <a:t>return_approximate_solution</a:t>
            </a:r>
            <a:r>
              <a:rPr lang="en" sz="1600">
                <a:solidFill>
                  <a:srgbClr val="000000"/>
                </a:solidFill>
              </a:rPr>
              <a:t> to </a:t>
            </a:r>
            <a:r>
              <a:rPr lang="en" sz="1600" b="1">
                <a:solidFill>
                  <a:srgbClr val="000000"/>
                </a:solidFill>
              </a:rPr>
              <a:t>true</a:t>
            </a:r>
            <a:r>
              <a:rPr lang="en" sz="1600">
                <a:solidFill>
                  <a:srgbClr val="000000"/>
                </a:solidFill>
              </a:rPr>
              <a:t> allows diverging from it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pick_ik provides additional </a:t>
            </a:r>
            <a:r>
              <a:rPr lang="en" sz="1600" i="1">
                <a:solidFill>
                  <a:srgbClr val="000000"/>
                </a:solidFill>
              </a:rPr>
              <a:t>approximate_*</a:t>
            </a:r>
            <a:r>
              <a:rPr lang="en" sz="1600">
                <a:solidFill>
                  <a:srgbClr val="000000"/>
                </a:solidFill>
              </a:rPr>
              <a:t> parameters for tuning cost thresholds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pick_ik Solutions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525" y="1873112"/>
            <a:ext cx="3349875" cy="29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77" y="1886226"/>
            <a:ext cx="3319899" cy="29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/>
        </p:nvSpPr>
        <p:spPr>
          <a:xfrm>
            <a:off x="585925" y="1470350"/>
            <a:ext cx="321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start state (20 solutions)</a:t>
            </a:r>
            <a:endParaRPr/>
          </a:p>
        </p:txBody>
      </p:sp>
      <p:sp>
        <p:nvSpPr>
          <p:cNvPr id="336" name="Google Shape;336;p50"/>
          <p:cNvSpPr txBox="1"/>
          <p:nvPr/>
        </p:nvSpPr>
        <p:spPr>
          <a:xfrm>
            <a:off x="4713525" y="1470350"/>
            <a:ext cx="321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start state (20 solutions)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Optimization-based 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51"/>
          <p:cNvSpPr txBox="1">
            <a:spLocks noGrp="1"/>
          </p:cNvSpPr>
          <p:nvPr>
            <p:ph type="body" idx="2"/>
          </p:nvPr>
        </p:nvSpPr>
        <p:spPr>
          <a:xfrm>
            <a:off x="397225" y="1646825"/>
            <a:ext cx="77394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</a:rPr>
              <a:t>Advanced Use Cases</a:t>
            </a: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Cartesian Interpolation</a:t>
            </a:r>
            <a:endParaRPr>
              <a:solidFill>
                <a:schemeClr val="accen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MoveIt’s Cartesian Interpolator supports IK cost functions!</a:t>
            </a:r>
            <a:endParaRPr sz="12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Visual Servoing</a:t>
            </a:r>
            <a:endParaRPr>
              <a:solidFill>
                <a:schemeClr val="accen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“local” modes are feasible for computing controller waypoints online (requires post-processing)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Collision Clearance</a:t>
            </a:r>
            <a:endParaRPr>
              <a:solidFill>
                <a:schemeClr val="accen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A collision distance check as cost function allows “pushing” the robot away from obstacles</a:t>
            </a:r>
            <a:endParaRPr sz="12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Quick facts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2"/>
          </p:nvPr>
        </p:nvSpPr>
        <p:spPr>
          <a:xfrm>
            <a:off x="397225" y="1418225"/>
            <a:ext cx="77661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about me</a:t>
            </a:r>
            <a:endParaRPr sz="2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2018</a:t>
            </a:r>
            <a:endParaRPr sz="1400" b="1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M.Sc. CS at University of Hamburg, TAMS robotics lab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Hired by PickNik after introduction at ROSCon Madrid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</a:rPr>
              <a:t>Since then</a:t>
            </a:r>
            <a:endParaRPr sz="1400" b="1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20+ </a:t>
            </a:r>
            <a:r>
              <a:rPr lang="en">
                <a:solidFill>
                  <a:schemeClr val="dk1"/>
                </a:solidFill>
              </a:rPr>
              <a:t>c</a:t>
            </a:r>
            <a:r>
              <a:rPr lang="en" sz="1400">
                <a:solidFill>
                  <a:schemeClr val="dk1"/>
                </a:solidFill>
              </a:rPr>
              <a:t>lients, </a:t>
            </a:r>
            <a:r>
              <a:rPr lang="en">
                <a:solidFill>
                  <a:schemeClr val="dk1"/>
                </a:solidFill>
              </a:rPr>
              <a:t>leading 6 projects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industrial, medical, construction, agriculture, logistics, …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primarily consulting and R&amp;D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 sz="1400">
                <a:solidFill>
                  <a:schemeClr val="dk1"/>
                </a:solidFill>
              </a:rPr>
              <a:t>motion planning</a:t>
            </a:r>
            <a:r>
              <a:rPr lang="en">
                <a:solidFill>
                  <a:schemeClr val="dk1"/>
                </a:solidFill>
              </a:rPr>
              <a:t> -</a:t>
            </a:r>
            <a:r>
              <a:rPr lang="en" sz="1400">
                <a:solidFill>
                  <a:schemeClr val="dk1"/>
                </a:solidFill>
              </a:rPr>
              <a:t> MoveIt</a:t>
            </a:r>
            <a:r>
              <a:rPr lang="en">
                <a:solidFill>
                  <a:schemeClr val="dk1"/>
                </a:solidFill>
              </a:rPr>
              <a:t>,  </a:t>
            </a:r>
            <a:r>
              <a:rPr lang="en" sz="1400">
                <a:solidFill>
                  <a:schemeClr val="dk1"/>
                </a:solidFill>
              </a:rPr>
              <a:t>C++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MoveIt ROS 2 migration, ROSin project (EU Horizon 2020)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Now: MoveIt Chief Architect (or Archeologist?)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OSS Maintenance, internal R&amp;D, TSC member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Optimization-based 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52"/>
          <p:cNvSpPr txBox="1">
            <a:spLocks noGrp="1"/>
          </p:cNvSpPr>
          <p:nvPr>
            <p:ph type="body" idx="2"/>
          </p:nvPr>
        </p:nvSpPr>
        <p:spPr>
          <a:xfrm>
            <a:off x="397225" y="1646825"/>
            <a:ext cx="77394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</a:rPr>
              <a:t>Limitations</a:t>
            </a: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Conflicting Cost Terms</a:t>
            </a:r>
            <a:endParaRPr>
              <a:solidFill>
                <a:schemeClr val="accen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“Too many cooks…” - already position and orientation targets may conflict, produce offsets </a:t>
            </a:r>
            <a:endParaRPr sz="12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Performance</a:t>
            </a:r>
            <a:endParaRPr>
              <a:solidFill>
                <a:schemeClr val="accen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cost functions need to be very efficient, otherwise solver time explodes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Weighting</a:t>
            </a:r>
            <a:endParaRPr>
              <a:solidFill>
                <a:schemeClr val="accen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Cost terms are balanced by weight. Tuning them may come close to “magic numbers”</a:t>
            </a:r>
            <a:endParaRPr sz="12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Take Aways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3"/>
          <p:cNvSpPr txBox="1">
            <a:spLocks noGrp="1"/>
          </p:cNvSpPr>
          <p:nvPr>
            <p:ph type="body" idx="2"/>
          </p:nvPr>
        </p:nvSpPr>
        <p:spPr>
          <a:xfrm>
            <a:off x="397225" y="1418225"/>
            <a:ext cx="7739400" cy="3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Fully constrained IK can have undesired side effects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restricts solution space too much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can produce reachability issues, joint flips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“bad” IK solutions can cause path sampling and motion planning issues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Constraints define some IK problems more elegantly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increase the solution space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enable trade offs between solution accuracy and quality criteria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IK constraints can be sampled and filtered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Cost Functions allow optimizing quality metrics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cost functions can be derived from constraints with distance metrics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IK Solvers can optimize for multiple weighted cost functions at the same time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Optimization can be global or local, depending on the problem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 txBox="1"/>
          <p:nvPr/>
        </p:nvSpPr>
        <p:spPr>
          <a:xfrm>
            <a:off x="750350" y="2064550"/>
            <a:ext cx="766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Motion Planning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432287" y="28298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Searching / Optimizing / Ranking 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body" idx="2"/>
          </p:nvPr>
        </p:nvSpPr>
        <p:spPr>
          <a:xfrm>
            <a:off x="397225" y="1418225"/>
            <a:ext cx="48246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… is very difficult!</a:t>
            </a:r>
            <a:endParaRPr sz="240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16">
              <a:solidFill>
                <a:schemeClr val="dk1"/>
              </a:solidFill>
            </a:endParaRPr>
          </a:p>
          <a:p>
            <a:pPr marL="457200" lvl="0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OMPL used to sample states in </a:t>
            </a:r>
            <a:r>
              <a:rPr lang="en" sz="1616" b="1">
                <a:solidFill>
                  <a:schemeClr val="dk1"/>
                </a:solidFill>
              </a:rPr>
              <a:t>joint space</a:t>
            </a:r>
            <a:r>
              <a:rPr lang="en" sz="1616">
                <a:solidFill>
                  <a:schemeClr val="dk1"/>
                </a:solidFill>
              </a:rPr>
              <a:t> or </a:t>
            </a:r>
            <a:r>
              <a:rPr lang="en" sz="1616" b="1">
                <a:solidFill>
                  <a:schemeClr val="dk1"/>
                </a:solidFill>
              </a:rPr>
              <a:t>Cartesian space</a:t>
            </a:r>
            <a:endParaRPr sz="1616" b="1">
              <a:solidFill>
                <a:schemeClr val="dk1"/>
              </a:solidFill>
            </a:endParaRPr>
          </a:p>
          <a:p>
            <a:pPr marL="914400" lvl="1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>
                <a:solidFill>
                  <a:schemeClr val="dk1"/>
                </a:solidFill>
              </a:rPr>
              <a:t>joint samples require validation = Rejection Sampling</a:t>
            </a:r>
            <a:endParaRPr sz="1616">
              <a:solidFill>
                <a:schemeClr val="dk1"/>
              </a:solidFill>
            </a:endParaRPr>
          </a:p>
          <a:p>
            <a:pPr marL="914400" lvl="1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>
                <a:solidFill>
                  <a:schemeClr val="dk1"/>
                </a:solidFill>
              </a:rPr>
              <a:t>Cartesian samples require IK</a:t>
            </a:r>
            <a:endParaRPr sz="1616">
              <a:solidFill>
                <a:schemeClr val="dk1"/>
              </a:solidFill>
            </a:endParaRPr>
          </a:p>
          <a:p>
            <a:pPr marL="457200" lvl="0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Interpolated states need to be validated as well</a:t>
            </a:r>
            <a:endParaRPr sz="1616">
              <a:solidFill>
                <a:schemeClr val="dk1"/>
              </a:solidFill>
            </a:endParaRPr>
          </a:p>
          <a:p>
            <a:pPr marL="457200" lvl="0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Best approach so far was using a search space (= constraint manifold) approximation</a:t>
            </a:r>
            <a:endParaRPr sz="1616">
              <a:solidFill>
                <a:schemeClr val="dk1"/>
              </a:solidFill>
            </a:endParaRPr>
          </a:p>
          <a:p>
            <a:pPr marL="914400" lvl="1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>
                <a:solidFill>
                  <a:schemeClr val="dk1"/>
                </a:solidFill>
              </a:rPr>
              <a:t>pre-computed database with valid states</a:t>
            </a:r>
            <a:endParaRPr sz="1616">
              <a:solidFill>
                <a:schemeClr val="dk1"/>
              </a:solidFill>
            </a:endParaRPr>
          </a:p>
          <a:p>
            <a:pPr marL="914400" lvl="1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 u="sng">
                <a:solidFill>
                  <a:schemeClr val="hlink"/>
                </a:solidFill>
                <a:hlinkClick r:id="rId3"/>
              </a:rPr>
              <a:t>Sucan et al, IROS </a:t>
            </a:r>
            <a:r>
              <a:rPr lang="en" sz="2519" b="1" u="sng">
                <a:solidFill>
                  <a:schemeClr val="hlink"/>
                </a:solidFill>
                <a:hlinkClick r:id="rId3"/>
              </a:rPr>
              <a:t>2012!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67" name="Google Shape;367;p55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Planning with Constraints (OMPL)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675" y="3028725"/>
            <a:ext cx="3348325" cy="1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1825" y="1055100"/>
            <a:ext cx="3482175" cy="17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Planning with Constraints (OMPL)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56"/>
          <p:cNvSpPr txBox="1">
            <a:spLocks noGrp="1"/>
          </p:cNvSpPr>
          <p:nvPr>
            <p:ph type="body" idx="2"/>
          </p:nvPr>
        </p:nvSpPr>
        <p:spPr>
          <a:xfrm>
            <a:off x="397225" y="1418225"/>
            <a:ext cx="86028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OMPL Constrained Planning</a:t>
            </a:r>
            <a:endParaRPr sz="240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16">
              <a:solidFill>
                <a:schemeClr val="dk1"/>
              </a:solidFill>
            </a:endParaRPr>
          </a:p>
          <a:p>
            <a:pPr marL="457200" lvl="0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New adapters to OMPL’s constrained planning</a:t>
            </a:r>
            <a:br>
              <a:rPr lang="en" sz="1616">
                <a:solidFill>
                  <a:schemeClr val="dk1"/>
                </a:solidFill>
              </a:rPr>
            </a:br>
            <a:r>
              <a:rPr lang="en" sz="1616">
                <a:solidFill>
                  <a:schemeClr val="dk1"/>
                </a:solidFill>
              </a:rPr>
              <a:t>framework (</a:t>
            </a:r>
            <a:r>
              <a:rPr lang="en" sz="1616" u="sng">
                <a:solidFill>
                  <a:schemeClr val="hlink"/>
                </a:solidFill>
                <a:hlinkClick r:id="rId3"/>
              </a:rPr>
              <a:t>Kingston, 2019</a:t>
            </a:r>
            <a:r>
              <a:rPr lang="en" sz="1616">
                <a:solidFill>
                  <a:schemeClr val="dk1"/>
                </a:solidFill>
              </a:rPr>
              <a:t>)</a:t>
            </a:r>
            <a:endParaRPr sz="1616">
              <a:solidFill>
                <a:schemeClr val="dk1"/>
              </a:solidFill>
            </a:endParaRPr>
          </a:p>
          <a:p>
            <a:pPr marL="457200" lvl="0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Projects sampled states into the constraint manifold</a:t>
            </a:r>
            <a:br>
              <a:rPr lang="en" sz="1616">
                <a:solidFill>
                  <a:schemeClr val="dk1"/>
                </a:solidFill>
              </a:rPr>
            </a:br>
            <a:r>
              <a:rPr lang="en" sz="1616">
                <a:solidFill>
                  <a:schemeClr val="dk1"/>
                </a:solidFill>
              </a:rPr>
              <a:t>using error Jacobian</a:t>
            </a:r>
            <a:endParaRPr sz="1616">
              <a:solidFill>
                <a:schemeClr val="dk1"/>
              </a:solidFill>
            </a:endParaRPr>
          </a:p>
          <a:p>
            <a:pPr marL="914400" lvl="1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16">
                <a:solidFill>
                  <a:schemeClr val="dk1"/>
                </a:solidFill>
              </a:rPr>
              <a:t>optimization on constraint derivative gradient</a:t>
            </a:r>
            <a:endParaRPr sz="1616">
              <a:solidFill>
                <a:schemeClr val="dk1"/>
              </a:solidFill>
            </a:endParaRPr>
          </a:p>
          <a:p>
            <a:pPr marL="457200" lvl="0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Supports any OMPL planning algorithm</a:t>
            </a:r>
            <a:endParaRPr sz="1616">
              <a:solidFill>
                <a:schemeClr val="dk1"/>
              </a:solidFill>
            </a:endParaRPr>
          </a:p>
          <a:p>
            <a:pPr marL="457200" lvl="0" indent="-3158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16">
                <a:solidFill>
                  <a:schemeClr val="dk1"/>
                </a:solidFill>
              </a:rPr>
              <a:t>Implemented for </a:t>
            </a:r>
            <a:r>
              <a:rPr lang="en" sz="1616" b="1">
                <a:solidFill>
                  <a:schemeClr val="dk1"/>
                </a:solidFill>
              </a:rPr>
              <a:t>Position</a:t>
            </a:r>
            <a:r>
              <a:rPr lang="en" sz="1616">
                <a:solidFill>
                  <a:schemeClr val="dk1"/>
                </a:solidFill>
              </a:rPr>
              <a:t> (BOX), </a:t>
            </a:r>
            <a:r>
              <a:rPr lang="en" sz="1616" b="1">
                <a:solidFill>
                  <a:schemeClr val="dk1"/>
                </a:solidFill>
              </a:rPr>
              <a:t>Orientation</a:t>
            </a:r>
            <a:r>
              <a:rPr lang="en" sz="1616">
                <a:solidFill>
                  <a:schemeClr val="dk1"/>
                </a:solidFill>
              </a:rPr>
              <a:t>,</a:t>
            </a:r>
            <a:br>
              <a:rPr lang="en" sz="1616" b="1">
                <a:solidFill>
                  <a:schemeClr val="dk1"/>
                </a:solidFill>
              </a:rPr>
            </a:br>
            <a:r>
              <a:rPr lang="en" sz="1616">
                <a:solidFill>
                  <a:schemeClr val="dk1"/>
                </a:solidFill>
              </a:rPr>
              <a:t>and </a:t>
            </a:r>
            <a:r>
              <a:rPr lang="en" sz="1616" b="1">
                <a:solidFill>
                  <a:schemeClr val="dk1"/>
                </a:solidFill>
              </a:rPr>
              <a:t>Equality</a:t>
            </a:r>
            <a:endParaRPr sz="1616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Tutorial</a:t>
            </a:r>
            <a:r>
              <a:rPr lang="en" sz="1400">
                <a:solidFill>
                  <a:schemeClr val="dk1"/>
                </a:solidFill>
              </a:rPr>
              <a:t> 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https://moveit.picknik.ai/main/doc/how_to_guides/using_ompl_constrained_planning/ompl_constrained_planning.html</a:t>
            </a:r>
            <a:endParaRPr sz="1600"/>
          </a:p>
        </p:txBody>
      </p:sp>
      <p:pic>
        <p:nvPicPr>
          <p:cNvPr id="376" name="Google Shape;3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375" y="1418228"/>
            <a:ext cx="3431501" cy="27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STOMP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57"/>
          <p:cNvSpPr txBox="1">
            <a:spLocks noGrp="1"/>
          </p:cNvSpPr>
          <p:nvPr>
            <p:ph type="body" idx="2"/>
          </p:nvPr>
        </p:nvSpPr>
        <p:spPr>
          <a:xfrm>
            <a:off x="256950" y="1505850"/>
            <a:ext cx="49740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4" b="1">
                <a:solidFill>
                  <a:schemeClr val="accent5"/>
                </a:solidFill>
                <a:highlight>
                  <a:srgbClr val="FCFCFC"/>
                </a:highlight>
              </a:rPr>
              <a:t>Stochastic Trajectory Optimization for Motion Planning</a:t>
            </a:r>
            <a:br>
              <a:rPr lang="en" sz="1374" b="1">
                <a:solidFill>
                  <a:schemeClr val="accent5"/>
                </a:solidFill>
                <a:highlight>
                  <a:srgbClr val="FCFCFC"/>
                </a:highlight>
              </a:rPr>
            </a:br>
            <a:endParaRPr sz="1274">
              <a:solidFill>
                <a:schemeClr val="accent5"/>
              </a:solidFill>
              <a:highlight>
                <a:srgbClr val="FCFCFC"/>
              </a:highlight>
            </a:endParaRPr>
          </a:p>
          <a:p>
            <a:pPr marL="457200" lvl="0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  <a:highlight>
                  <a:srgbClr val="FCFCFC"/>
                </a:highlight>
              </a:rPr>
              <a:t>Finds smooth collision free paths using probabilistic optimization</a:t>
            </a:r>
            <a:endParaRPr sz="1174">
              <a:solidFill>
                <a:schemeClr val="dk1"/>
              </a:solidFill>
            </a:endParaRPr>
          </a:p>
          <a:p>
            <a:pPr marL="457200" lvl="0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Starts with an initial (maybe infeasible) guess</a:t>
            </a:r>
            <a:endParaRPr sz="1174">
              <a:solidFill>
                <a:schemeClr val="dk1"/>
              </a:solidFill>
            </a:endParaRPr>
          </a:p>
          <a:p>
            <a:pPr marL="457200" lvl="0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The initial path is iteratively optimized by minimizing individual waypoint costs over randomized samples</a:t>
            </a:r>
            <a:endParaRPr sz="1174">
              <a:solidFill>
                <a:schemeClr val="dk1"/>
              </a:solidFill>
            </a:endParaRPr>
          </a:p>
          <a:p>
            <a:pPr marL="457200" lvl="0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Advantages:</a:t>
            </a:r>
            <a:endParaRPr sz="1174">
              <a:solidFill>
                <a:schemeClr val="dk1"/>
              </a:solidFill>
            </a:endParaRPr>
          </a:p>
          <a:p>
            <a:pPr marL="914400" lvl="1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○"/>
            </a:pPr>
            <a:r>
              <a:rPr lang="en" sz="1174">
                <a:solidFill>
                  <a:schemeClr val="dk1"/>
                </a:solidFill>
              </a:rPr>
              <a:t>Cost function does not need to be differentiable</a:t>
            </a:r>
            <a:endParaRPr sz="1174">
              <a:solidFill>
                <a:schemeClr val="dk1"/>
              </a:solidFill>
            </a:endParaRPr>
          </a:p>
          <a:p>
            <a:pPr marL="914400" lvl="1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○"/>
            </a:pPr>
            <a:r>
              <a:rPr lang="en" sz="1174">
                <a:solidFill>
                  <a:schemeClr val="dk1"/>
                </a:solidFill>
              </a:rPr>
              <a:t>Can incorporate additional cost terms</a:t>
            </a:r>
            <a:endParaRPr sz="1174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4">
              <a:solidFill>
                <a:schemeClr val="dk1"/>
              </a:solidFill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25" y="1425239"/>
            <a:ext cx="3810950" cy="31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STOMP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2"/>
          </p:nvPr>
        </p:nvSpPr>
        <p:spPr>
          <a:xfrm>
            <a:off x="256950" y="1505850"/>
            <a:ext cx="49740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4" b="1">
                <a:solidFill>
                  <a:schemeClr val="accent5"/>
                </a:solidFill>
                <a:highlight>
                  <a:srgbClr val="FCFCFC"/>
                </a:highlight>
              </a:rPr>
              <a:t>Stochastic Trajectory Optimization for Motion Planning</a:t>
            </a:r>
            <a:br>
              <a:rPr lang="en" sz="1274" b="1">
                <a:solidFill>
                  <a:schemeClr val="accent5"/>
                </a:solidFill>
                <a:highlight>
                  <a:srgbClr val="FCFCFC"/>
                </a:highlight>
              </a:rPr>
            </a:br>
            <a:endParaRPr sz="1174">
              <a:solidFill>
                <a:schemeClr val="accent5"/>
              </a:solidFill>
              <a:highlight>
                <a:srgbClr val="FCFCFC"/>
              </a:highlight>
            </a:endParaRPr>
          </a:p>
          <a:p>
            <a:pPr marL="457200" lvl="0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  <a:highlight>
                  <a:srgbClr val="FCFCFC"/>
                </a:highlight>
              </a:rPr>
              <a:t>Finds smooth collision free paths using probabilistic optimization</a:t>
            </a:r>
            <a:endParaRPr sz="1174">
              <a:solidFill>
                <a:schemeClr val="dk1"/>
              </a:solidFill>
            </a:endParaRPr>
          </a:p>
          <a:p>
            <a:pPr marL="457200" lvl="0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Starts with an initial (maybe infeasible) guess</a:t>
            </a:r>
            <a:endParaRPr sz="1174">
              <a:solidFill>
                <a:schemeClr val="dk1"/>
              </a:solidFill>
            </a:endParaRPr>
          </a:p>
          <a:p>
            <a:pPr marL="457200" lvl="0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The initial path is iteratively optimized by minimizing individual waypoint costs over randomized samples</a:t>
            </a:r>
            <a:endParaRPr sz="1174">
              <a:solidFill>
                <a:schemeClr val="dk1"/>
              </a:solidFill>
            </a:endParaRPr>
          </a:p>
          <a:p>
            <a:pPr marL="457200" lvl="0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●"/>
            </a:pPr>
            <a:r>
              <a:rPr lang="en" sz="1174">
                <a:solidFill>
                  <a:schemeClr val="dk1"/>
                </a:solidFill>
              </a:rPr>
              <a:t>Advantages:</a:t>
            </a:r>
            <a:endParaRPr sz="1174">
              <a:solidFill>
                <a:schemeClr val="dk1"/>
              </a:solidFill>
            </a:endParaRPr>
          </a:p>
          <a:p>
            <a:pPr marL="914400" lvl="1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○"/>
            </a:pPr>
            <a:r>
              <a:rPr lang="en" sz="1174">
                <a:solidFill>
                  <a:schemeClr val="dk1"/>
                </a:solidFill>
              </a:rPr>
              <a:t>Cost function does not need to be differentiable</a:t>
            </a:r>
            <a:endParaRPr sz="1174">
              <a:solidFill>
                <a:schemeClr val="dk1"/>
              </a:solidFill>
            </a:endParaRPr>
          </a:p>
          <a:p>
            <a:pPr marL="914400" lvl="1" indent="-30316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4"/>
              <a:buChar char="○"/>
            </a:pPr>
            <a:r>
              <a:rPr lang="en" sz="1174">
                <a:solidFill>
                  <a:schemeClr val="dk1"/>
                </a:solidFill>
              </a:rPr>
              <a:t>Can incorporate additional cost terms</a:t>
            </a:r>
            <a:endParaRPr sz="1174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4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4" b="1">
                <a:solidFill>
                  <a:schemeClr val="accent5"/>
                </a:solidFill>
                <a:highlight>
                  <a:srgbClr val="FCFCFC"/>
                </a:highlight>
              </a:rPr>
              <a:t>Complete reimplementation!</a:t>
            </a:r>
            <a:endParaRPr sz="1274" b="1">
              <a:solidFill>
                <a:schemeClr val="accent5"/>
              </a:solidFill>
              <a:highlight>
                <a:srgbClr val="FCFCFC"/>
              </a:highlight>
            </a:endParaRPr>
          </a:p>
          <a:p>
            <a:pPr marL="457200" lvl="0" indent="-30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●"/>
            </a:pPr>
            <a:r>
              <a:rPr lang="en" sz="1274">
                <a:solidFill>
                  <a:schemeClr val="dk1"/>
                </a:solidFill>
                <a:highlight>
                  <a:srgbClr val="FCFCFC"/>
                </a:highlight>
              </a:rPr>
              <a:t>C++ callbacks instead of plugins</a:t>
            </a:r>
            <a:endParaRPr sz="1274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marL="914400" lvl="1" indent="-30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○"/>
            </a:pPr>
            <a:r>
              <a:rPr lang="en" sz="1274">
                <a:solidFill>
                  <a:schemeClr val="dk1"/>
                </a:solidFill>
                <a:highlight>
                  <a:srgbClr val="FCFCFC"/>
                </a:highlight>
              </a:rPr>
              <a:t>noise, costs, filter, post conditions</a:t>
            </a:r>
            <a:endParaRPr sz="1274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marL="914400" lvl="1" indent="-30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○"/>
            </a:pPr>
            <a:r>
              <a:rPr lang="en" sz="1274">
                <a:solidFill>
                  <a:schemeClr val="dk1"/>
                </a:solidFill>
                <a:highlight>
                  <a:srgbClr val="FCFCFC"/>
                </a:highlight>
              </a:rPr>
              <a:t>supports arbitrary constraints</a:t>
            </a:r>
            <a:endParaRPr sz="1274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marL="1371600" lvl="2" indent="-30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■"/>
            </a:pPr>
            <a:r>
              <a:rPr lang="en" sz="1274">
                <a:solidFill>
                  <a:schemeClr val="dk1"/>
                </a:solidFill>
                <a:highlight>
                  <a:srgbClr val="FCFCFC"/>
                </a:highlight>
              </a:rPr>
              <a:t>caveat: probably more useful for post processing OMPL if problem is challenging</a:t>
            </a:r>
            <a:endParaRPr sz="1274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marL="457200" lvl="0" indent="-30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4"/>
              <a:buChar char="●"/>
            </a:pPr>
            <a:r>
              <a:rPr lang="en" sz="1274" b="1">
                <a:solidFill>
                  <a:schemeClr val="dk1"/>
                </a:solidFill>
                <a:highlight>
                  <a:srgbClr val="FCFCFC"/>
                </a:highlight>
              </a:rPr>
              <a:t>NOTE: cost function API similar to CostIKFn() is WIP!</a:t>
            </a:r>
            <a:endParaRPr sz="1274" b="1">
              <a:solidFill>
                <a:schemeClr val="dk1"/>
              </a:solidFill>
              <a:highlight>
                <a:srgbClr val="FCFCF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4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74">
              <a:solidFill>
                <a:schemeClr val="dk1"/>
              </a:solidFill>
            </a:endParaRPr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25" y="1425239"/>
            <a:ext cx="3810950" cy="31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 txBox="1"/>
          <p:nvPr/>
        </p:nvSpPr>
        <p:spPr>
          <a:xfrm>
            <a:off x="256950" y="4758350"/>
            <a:ext cx="868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Tutorial</a:t>
            </a:r>
            <a:r>
              <a:rPr lang="en">
                <a:solidFill>
                  <a:schemeClr val="dk1"/>
                </a:solidFill>
              </a:rPr>
              <a:t>  </a:t>
            </a:r>
            <a:r>
              <a:rPr lang="en" sz="1200" b="1">
                <a:solidFill>
                  <a:schemeClr val="accent5"/>
                </a:solidFill>
              </a:rPr>
              <a:t>https://moveit.picknik.ai/main/doc/how_to_guides/stomp_planner/stomp_planner.html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Parallel Planning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7" name="Google Shape;397;p59"/>
          <p:cNvSpPr txBox="1">
            <a:spLocks noGrp="1"/>
          </p:cNvSpPr>
          <p:nvPr>
            <p:ph type="body" idx="2"/>
          </p:nvPr>
        </p:nvSpPr>
        <p:spPr>
          <a:xfrm>
            <a:off x="348700" y="1692350"/>
            <a:ext cx="58251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</a:rPr>
              <a:t>Solution quality depends on the planning algorithm</a:t>
            </a:r>
            <a:endParaRPr sz="1600" b="1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-&gt; Picking the best algorithm for a given problem is not intuitive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</a:rPr>
              <a:t>Even the “best” algorithm can fail</a:t>
            </a:r>
            <a:endParaRPr sz="1600" b="1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-&gt; In this case we need a fallback planner</a:t>
            </a:r>
            <a:endParaRPr sz="11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100" b="0">
                <a:solidFill>
                  <a:schemeClr val="dk1"/>
                </a:solidFill>
              </a:rPr>
            </a:br>
            <a:r>
              <a:rPr lang="en" sz="1600" b="1">
                <a:solidFill>
                  <a:schemeClr val="dk1"/>
                </a:solidFill>
              </a:rPr>
              <a:t>Approach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0">
                <a:solidFill>
                  <a:schemeClr val="dk1"/>
                </a:solidFill>
              </a:rPr>
              <a:t>Run a</a:t>
            </a:r>
            <a:r>
              <a:rPr lang="en" sz="1500" b="0" i="1">
                <a:solidFill>
                  <a:schemeClr val="dk1"/>
                </a:solidFill>
              </a:rPr>
              <a:t> </a:t>
            </a:r>
            <a:r>
              <a:rPr lang="en" sz="1500" b="1">
                <a:solidFill>
                  <a:schemeClr val="accent5"/>
                </a:solidFill>
              </a:rPr>
              <a:t>Portfolio of Planners</a:t>
            </a:r>
            <a:r>
              <a:rPr lang="en" sz="1500" b="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in </a:t>
            </a:r>
            <a:r>
              <a:rPr lang="en" sz="1500" b="0">
                <a:solidFill>
                  <a:schemeClr val="dk1"/>
                </a:solidFill>
              </a:rPr>
              <a:t>parallel and </a:t>
            </a:r>
            <a:r>
              <a:rPr lang="en" sz="1500">
                <a:solidFill>
                  <a:schemeClr val="dk1"/>
                </a:solidFill>
              </a:rPr>
              <a:t>pick the best!</a:t>
            </a:r>
            <a:endParaRPr sz="15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398" name="Google Shape;398;p59"/>
          <p:cNvGrpSpPr/>
          <p:nvPr/>
        </p:nvGrpSpPr>
        <p:grpSpPr>
          <a:xfrm>
            <a:off x="5579800" y="1265813"/>
            <a:ext cx="3446501" cy="3484049"/>
            <a:chOff x="4688400" y="1361963"/>
            <a:chExt cx="3446501" cy="3484049"/>
          </a:xfrm>
        </p:grpSpPr>
        <p:pic>
          <p:nvPicPr>
            <p:cNvPr id="399" name="Google Shape;399;p59"/>
            <p:cNvPicPr preferRelativeResize="0"/>
            <p:nvPr/>
          </p:nvPicPr>
          <p:blipFill rotWithShape="1">
            <a:blip r:embed="rId3">
              <a:alphaModFix/>
            </a:blip>
            <a:srcRect r="26204"/>
            <a:stretch/>
          </p:blipFill>
          <p:spPr>
            <a:xfrm>
              <a:off x="4688400" y="1361963"/>
              <a:ext cx="3446501" cy="3484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59"/>
            <p:cNvSpPr/>
            <p:nvPr/>
          </p:nvSpPr>
          <p:spPr>
            <a:xfrm>
              <a:off x="6831800" y="2614625"/>
              <a:ext cx="361950" cy="1519225"/>
            </a:xfrm>
            <a:custGeom>
              <a:avLst/>
              <a:gdLst/>
              <a:ahLst/>
              <a:cxnLst/>
              <a:rect l="l" t="t" r="r" b="b"/>
              <a:pathLst>
                <a:path w="14478" h="60769" extrusionOk="0">
                  <a:moveTo>
                    <a:pt x="14478" y="60769"/>
                  </a:moveTo>
                  <a:cubicBezTo>
                    <a:pt x="11710" y="58001"/>
                    <a:pt x="11923" y="53322"/>
                    <a:pt x="10002" y="49911"/>
                  </a:cubicBezTo>
                  <a:cubicBezTo>
                    <a:pt x="7438" y="45356"/>
                    <a:pt x="1194" y="42691"/>
                    <a:pt x="381" y="37528"/>
                  </a:cubicBezTo>
                  <a:cubicBezTo>
                    <a:pt x="-129" y="34286"/>
                    <a:pt x="3681" y="31759"/>
                    <a:pt x="4477" y="28575"/>
                  </a:cubicBezTo>
                  <a:cubicBezTo>
                    <a:pt x="6814" y="19221"/>
                    <a:pt x="4787" y="836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Parallel Planning</a:t>
            </a:r>
            <a:endParaRPr/>
          </a:p>
        </p:txBody>
      </p:sp>
      <p:sp>
        <p:nvSpPr>
          <p:cNvPr id="406" name="Google Shape;406;p60"/>
          <p:cNvSpPr txBox="1">
            <a:spLocks noGrp="1"/>
          </p:cNvSpPr>
          <p:nvPr>
            <p:ph type="body" idx="2"/>
          </p:nvPr>
        </p:nvSpPr>
        <p:spPr>
          <a:xfrm>
            <a:off x="379425" y="1658475"/>
            <a:ext cx="53073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</a:rPr>
              <a:t>Semi-autonomous choice of the most</a:t>
            </a:r>
            <a:br>
              <a:rPr lang="en" b="1">
                <a:solidFill>
                  <a:schemeClr val="accent5"/>
                </a:solidFill>
              </a:rPr>
            </a:br>
            <a:r>
              <a:rPr lang="en" b="1">
                <a:solidFill>
                  <a:schemeClr val="accent5"/>
                </a:solidFill>
              </a:rPr>
              <a:t>suitable planner for a given problem </a:t>
            </a:r>
            <a:endParaRPr sz="1100" b="1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/>
              <a:t>Customizable stopping criteria</a:t>
            </a:r>
            <a:endParaRPr sz="1100" b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/>
              <a:t>Customizable solution selection</a:t>
            </a:r>
            <a:endParaRPr sz="1100" b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/>
              <a:t>Good default but no “real” optimization</a:t>
            </a:r>
            <a:endParaRPr sz="1100" b="0"/>
          </a:p>
        </p:txBody>
      </p:sp>
      <p:grpSp>
        <p:nvGrpSpPr>
          <p:cNvPr id="407" name="Google Shape;407;p60"/>
          <p:cNvGrpSpPr/>
          <p:nvPr/>
        </p:nvGrpSpPr>
        <p:grpSpPr>
          <a:xfrm>
            <a:off x="5250550" y="1369113"/>
            <a:ext cx="3446501" cy="3484049"/>
            <a:chOff x="4688400" y="1361963"/>
            <a:chExt cx="3446501" cy="3484049"/>
          </a:xfrm>
        </p:grpSpPr>
        <p:pic>
          <p:nvPicPr>
            <p:cNvPr id="408" name="Google Shape;408;p60"/>
            <p:cNvPicPr preferRelativeResize="0"/>
            <p:nvPr/>
          </p:nvPicPr>
          <p:blipFill rotWithShape="1">
            <a:blip r:embed="rId3">
              <a:alphaModFix/>
            </a:blip>
            <a:srcRect r="26204"/>
            <a:stretch/>
          </p:blipFill>
          <p:spPr>
            <a:xfrm>
              <a:off x="4688400" y="1361963"/>
              <a:ext cx="3446501" cy="3484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60"/>
            <p:cNvSpPr/>
            <p:nvPr/>
          </p:nvSpPr>
          <p:spPr>
            <a:xfrm>
              <a:off x="6831800" y="2614625"/>
              <a:ext cx="361950" cy="1519225"/>
            </a:xfrm>
            <a:custGeom>
              <a:avLst/>
              <a:gdLst/>
              <a:ahLst/>
              <a:cxnLst/>
              <a:rect l="l" t="t" r="r" b="b"/>
              <a:pathLst>
                <a:path w="14478" h="60769" extrusionOk="0">
                  <a:moveTo>
                    <a:pt x="14478" y="60769"/>
                  </a:moveTo>
                  <a:cubicBezTo>
                    <a:pt x="11710" y="58001"/>
                    <a:pt x="11923" y="53322"/>
                    <a:pt x="10002" y="49911"/>
                  </a:cubicBezTo>
                  <a:cubicBezTo>
                    <a:pt x="7438" y="45356"/>
                    <a:pt x="1194" y="42691"/>
                    <a:pt x="381" y="37528"/>
                  </a:cubicBezTo>
                  <a:cubicBezTo>
                    <a:pt x="-129" y="34286"/>
                    <a:pt x="3681" y="31759"/>
                    <a:pt x="4477" y="28575"/>
                  </a:cubicBezTo>
                  <a:cubicBezTo>
                    <a:pt x="6814" y="19221"/>
                    <a:pt x="4787" y="836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1"/>
          <p:cNvSpPr txBox="1"/>
          <p:nvPr/>
        </p:nvSpPr>
        <p:spPr>
          <a:xfrm>
            <a:off x="750350" y="2064550"/>
            <a:ext cx="766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Miscellaneous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61"/>
          <p:cNvSpPr txBox="1"/>
          <p:nvPr/>
        </p:nvSpPr>
        <p:spPr>
          <a:xfrm>
            <a:off x="432287" y="28298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Projects / Python / Parameters / PRs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5260" y="500582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/>
        </p:nvSpPr>
        <p:spPr>
          <a:xfrm>
            <a:off x="551125" y="320639"/>
            <a:ext cx="626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Optimizing MoveIt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399550" y="1560800"/>
            <a:ext cx="541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/>
          </a:p>
        </p:txBody>
      </p:sp>
      <p:sp>
        <p:nvSpPr>
          <p:cNvPr id="194" name="Google Shape;194;p35"/>
          <p:cNvSpPr txBox="1"/>
          <p:nvPr/>
        </p:nvSpPr>
        <p:spPr>
          <a:xfrm>
            <a:off x="399550" y="2298496"/>
            <a:ext cx="541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/>
          </a:p>
        </p:txBody>
      </p:sp>
      <p:sp>
        <p:nvSpPr>
          <p:cNvPr id="195" name="Google Shape;195;p35"/>
          <p:cNvSpPr txBox="1"/>
          <p:nvPr/>
        </p:nvSpPr>
        <p:spPr>
          <a:xfrm>
            <a:off x="399550" y="3036192"/>
            <a:ext cx="541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/>
          </a:p>
        </p:txBody>
      </p:sp>
      <p:sp>
        <p:nvSpPr>
          <p:cNvPr id="196" name="Google Shape;196;p35"/>
          <p:cNvSpPr txBox="1"/>
          <p:nvPr/>
        </p:nvSpPr>
        <p:spPr>
          <a:xfrm>
            <a:off x="940750" y="2264125"/>
            <a:ext cx="28011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rPr>
              <a:t>Motion Planning</a:t>
            </a:r>
            <a:endParaRPr sz="1500" b="1">
              <a:solidFill>
                <a:srgbClr val="04E79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Searching / Optimizing / Ranking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940750" y="3011913"/>
            <a:ext cx="2544300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rPr>
              <a:t>Miscellaneous</a:t>
            </a:r>
            <a:endParaRPr sz="1500" b="1" dirty="0">
              <a:solidFill>
                <a:srgbClr val="04E79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Projects / Python / Parameters / PRs</a:t>
            </a:r>
            <a:endParaRPr sz="1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940750" y="1516325"/>
            <a:ext cx="2544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4E79F"/>
                </a:solidFill>
                <a:latin typeface="Lato"/>
                <a:ea typeface="Lato"/>
                <a:cs typeface="Lato"/>
                <a:sym typeface="Lato"/>
              </a:rPr>
              <a:t>Inverse Kinematics</a:t>
            </a:r>
            <a:endParaRPr sz="1500" b="1">
              <a:solidFill>
                <a:srgbClr val="04E79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Solving / Sampling / Optimizing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35"/>
          <p:cNvSpPr/>
          <p:nvPr/>
        </p:nvSpPr>
        <p:spPr>
          <a:xfrm rot="2700000">
            <a:off x="5244095" y="1822146"/>
            <a:ext cx="4650358" cy="286335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500" y="966062"/>
            <a:ext cx="3315550" cy="32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150" y="1327600"/>
            <a:ext cx="1167200" cy="11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5298175" y="2565575"/>
            <a:ext cx="4458000" cy="21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Iron Release</a:t>
            </a:r>
            <a:endParaRPr sz="17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>
                <a:solidFill>
                  <a:schemeClr val="dk1"/>
                </a:solidFill>
              </a:rPr>
              <a:t>Henning Kayser</a:t>
            </a:r>
            <a:endParaRPr sz="13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</a:rPr>
              <a:t>Isaac Integration</a:t>
            </a:r>
            <a:endParaRPr sz="17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>
                <a:solidFill>
                  <a:schemeClr val="dk1"/>
                </a:solidFill>
              </a:rPr>
              <a:t>Marq Rasmussen &amp; Jafar Abdi</a:t>
            </a:r>
            <a:endParaRPr sz="13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</a:rPr>
              <a:t>Unifying Parameter Approach</a:t>
            </a:r>
            <a:endParaRPr sz="17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>
                <a:solidFill>
                  <a:schemeClr val="dk1"/>
                </a:solidFill>
              </a:rPr>
              <a:t>Tyler Weaver</a:t>
            </a:r>
            <a:endParaRPr sz="1700"/>
          </a:p>
        </p:txBody>
      </p:sp>
      <p:sp>
        <p:nvSpPr>
          <p:cNvPr id="423" name="Google Shape;423;p62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Contributions</a:t>
            </a:r>
            <a:endParaRPr/>
          </a:p>
        </p:txBody>
      </p:sp>
      <p:sp>
        <p:nvSpPr>
          <p:cNvPr id="424" name="Google Shape;424;p62"/>
          <p:cNvSpPr txBox="1">
            <a:spLocks noGrp="1"/>
          </p:cNvSpPr>
          <p:nvPr>
            <p:ph type="body" idx="2"/>
          </p:nvPr>
        </p:nvSpPr>
        <p:spPr>
          <a:xfrm>
            <a:off x="598575" y="2525075"/>
            <a:ext cx="4133400" cy="21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GSoC: Python Bindings</a:t>
            </a:r>
            <a:endParaRPr sz="17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>
                <a:solidFill>
                  <a:schemeClr val="dk1"/>
                </a:solidFill>
              </a:rPr>
              <a:t>Peter David Fagan</a:t>
            </a:r>
            <a:endParaRPr sz="1300" b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GSoC: IK Benchmarking</a:t>
            </a:r>
            <a:endParaRPr sz="17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>
                <a:solidFill>
                  <a:schemeClr val="dk1"/>
                </a:solidFill>
              </a:rPr>
              <a:t>Mohamed Raessa &amp; Sebastian Castro</a:t>
            </a:r>
            <a:endParaRPr sz="13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GSoC: Servo Refactor</a:t>
            </a:r>
            <a:endParaRPr sz="17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>
                <a:solidFill>
                  <a:schemeClr val="dk1"/>
                </a:solidFill>
              </a:rPr>
              <a:t>Mohammed Ibrahim &amp; Sebastian Castro</a:t>
            </a:r>
            <a:endParaRPr sz="13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400" y="1253690"/>
            <a:ext cx="1167201" cy="112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6619" y="1396782"/>
            <a:ext cx="830435" cy="8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2849" y="1260637"/>
            <a:ext cx="922055" cy="11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3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Parameters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63"/>
          <p:cNvSpPr txBox="1">
            <a:spLocks noGrp="1"/>
          </p:cNvSpPr>
          <p:nvPr>
            <p:ph type="body" idx="2"/>
          </p:nvPr>
        </p:nvSpPr>
        <p:spPr>
          <a:xfrm>
            <a:off x="397225" y="1418225"/>
            <a:ext cx="77661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5"/>
                </a:solidFill>
              </a:rPr>
              <a:t> generate_parameters_library</a:t>
            </a:r>
            <a:endParaRPr sz="22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declarative, validatable and (almost) self-documenting ROS 2 parameters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repo: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https://github.com/PickNikRobotics/generate_parameter_library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</a:rPr>
              <a:t>Visit Tyler Weaver’s talk “Parameters should be boring”!</a:t>
            </a:r>
            <a:endParaRPr sz="1900" b="1">
              <a:solidFill>
                <a:schemeClr val="accen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434343"/>
                </a:solidFill>
              </a:rPr>
              <a:t>tomorrow, 2:10 PM CST, “ROS Development” track</a:t>
            </a:r>
            <a:endParaRPr sz="17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Python Bindings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64"/>
          <p:cNvSpPr txBox="1">
            <a:spLocks noGrp="1"/>
          </p:cNvSpPr>
          <p:nvPr>
            <p:ph type="body" idx="2"/>
          </p:nvPr>
        </p:nvSpPr>
        <p:spPr>
          <a:xfrm>
            <a:off x="397225" y="1418225"/>
            <a:ext cx="8682900" cy="3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moveit_py</a:t>
            </a:r>
            <a:endParaRPr sz="2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2022 GSoC - </a:t>
            </a:r>
            <a:r>
              <a:rPr lang="en" sz="1400" b="1">
                <a:solidFill>
                  <a:schemeClr val="dk1"/>
                </a:solidFill>
              </a:rPr>
              <a:t>Peter David Fagan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Python bindings to </a:t>
            </a:r>
            <a:r>
              <a:rPr lang="en" sz="1400" b="1">
                <a:solidFill>
                  <a:schemeClr val="dk1"/>
                </a:solidFill>
              </a:rPr>
              <a:t>MoveItCpp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and </a:t>
            </a:r>
            <a:r>
              <a:rPr lang="en" sz="1400" b="1">
                <a:solidFill>
                  <a:schemeClr val="dk1"/>
                </a:solidFill>
              </a:rPr>
              <a:t>moveit_core </a:t>
            </a:r>
            <a:r>
              <a:rPr lang="en" sz="1400">
                <a:solidFill>
                  <a:schemeClr val="dk1"/>
                </a:solidFill>
              </a:rPr>
              <a:t>classes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Goal: facilitate integrating and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prototyping with other Python libraries</a:t>
            </a:r>
            <a:endParaRPr sz="1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Tutorial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https://moveit.picknik.ai/main/doc/examples/motion_planning_python_api/motion_planning_python_api_tutorial.html</a:t>
            </a:r>
            <a:endParaRPr sz="1700"/>
          </a:p>
        </p:txBody>
      </p:sp>
      <p:sp>
        <p:nvSpPr>
          <p:cNvPr id="440" name="Google Shape;440;p64"/>
          <p:cNvSpPr txBox="1"/>
          <p:nvPr/>
        </p:nvSpPr>
        <p:spPr>
          <a:xfrm>
            <a:off x="4256000" y="1083175"/>
            <a:ext cx="4743900" cy="353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consolata"/>
                <a:ea typeface="Inconsolata"/>
                <a:cs typeface="Inconsolata"/>
                <a:sym typeface="Inconsolata"/>
              </a:rPr>
              <a:t>rclpy.init()</a:t>
            </a: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consolata"/>
                <a:ea typeface="Inconsolata"/>
                <a:cs typeface="Inconsolata"/>
                <a:sym typeface="Inconsolata"/>
              </a:rPr>
              <a:t>logger = rclpy.logging.get_logger("moveit_py”)</a:t>
            </a: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 instantiate MoveItPy instance and get planning component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consolata"/>
                <a:ea typeface="Inconsolata"/>
                <a:cs typeface="Inconsolata"/>
                <a:sym typeface="Inconsolata"/>
              </a:rPr>
              <a:t>robot = MoveItPy(node_name="moveit_py")</a:t>
            </a: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consolata"/>
                <a:ea typeface="Inconsolata"/>
                <a:cs typeface="Inconsolata"/>
                <a:sym typeface="Inconsolata"/>
              </a:rPr>
              <a:t>robot_arm = robot.get_planning_component("arm")</a:t>
            </a: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consolata"/>
                <a:ea typeface="Inconsolata"/>
                <a:cs typeface="Inconsolata"/>
                <a:sym typeface="Inconsolata"/>
              </a:rPr>
              <a:t>logger.info("MoveItPy instance created")</a:t>
            </a: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 set plan start and goal states using predefined states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consolata"/>
                <a:ea typeface="Inconsolata"/>
                <a:cs typeface="Inconsolata"/>
                <a:sym typeface="Inconsolata"/>
              </a:rPr>
              <a:t>robot_arm.set_start_state(configuration_name="ready")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consolata"/>
                <a:ea typeface="Inconsolata"/>
                <a:cs typeface="Inconsolata"/>
                <a:sym typeface="Inconsolata"/>
              </a:rPr>
              <a:t>robot_arm.set_goal_state(configuration_name="extended")</a:t>
            </a:r>
            <a:endParaRPr sz="1200" b="1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 plan to goal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arm_motion = robot_arm.plan()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# execute trajectory</a:t>
            </a:r>
            <a:endParaRPr sz="1200">
              <a:solidFill>
                <a:srgbClr val="666666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if (arm_motion):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robot.execute(arm_motion.trajectory)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 SemiBold"/>
              <a:ea typeface="Inconsolata SemiBold"/>
              <a:cs typeface="Inconsolata SemiBold"/>
              <a:sym typeface="Inconsolata SemiBold"/>
            </a:endParaRPr>
          </a:p>
        </p:txBody>
      </p:sp>
      <p:pic>
        <p:nvPicPr>
          <p:cNvPr id="441" name="Google Shape;441;p64"/>
          <p:cNvPicPr preferRelativeResize="0"/>
          <p:nvPr/>
        </p:nvPicPr>
        <p:blipFill rotWithShape="1">
          <a:blip r:embed="rId4">
            <a:alphaModFix/>
          </a:blip>
          <a:srcRect l="12601" r="18084" b="31195"/>
          <a:stretch/>
        </p:blipFill>
        <p:spPr>
          <a:xfrm>
            <a:off x="528525" y="3318000"/>
            <a:ext cx="1027250" cy="10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002" y="3314233"/>
            <a:ext cx="1027250" cy="10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3251" y="3318001"/>
            <a:ext cx="844497" cy="10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Use Cases</a:t>
            </a:r>
            <a:endParaRPr/>
          </a:p>
        </p:txBody>
      </p:sp>
      <p:sp>
        <p:nvSpPr>
          <p:cNvPr id="449" name="Google Shape;449;p65"/>
          <p:cNvSpPr txBox="1">
            <a:spLocks noGrp="1"/>
          </p:cNvSpPr>
          <p:nvPr>
            <p:ph type="body" idx="2"/>
          </p:nvPr>
        </p:nvSpPr>
        <p:spPr>
          <a:xfrm>
            <a:off x="408275" y="3151625"/>
            <a:ext cx="17313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Perception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0" name="Google Shape;450;p65"/>
          <p:cNvSpPr txBox="1">
            <a:spLocks noGrp="1"/>
          </p:cNvSpPr>
          <p:nvPr>
            <p:ph type="body" idx="2"/>
          </p:nvPr>
        </p:nvSpPr>
        <p:spPr>
          <a:xfrm>
            <a:off x="3305600" y="1190663"/>
            <a:ext cx="17313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Simulation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1" name="Google Shape;451;p65"/>
          <p:cNvSpPr txBox="1">
            <a:spLocks noGrp="1"/>
          </p:cNvSpPr>
          <p:nvPr>
            <p:ph type="body" idx="2"/>
          </p:nvPr>
        </p:nvSpPr>
        <p:spPr>
          <a:xfrm>
            <a:off x="344525" y="1418225"/>
            <a:ext cx="17313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Learning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52" name="Google Shape;4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00" y="1776425"/>
            <a:ext cx="194275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5"/>
          <p:cNvPicPr preferRelativeResize="0"/>
          <p:nvPr/>
        </p:nvPicPr>
        <p:blipFill rotWithShape="1">
          <a:blip r:embed="rId4">
            <a:alphaModFix/>
          </a:blip>
          <a:srcRect l="15068" t="4978" r="25860" b="16119"/>
          <a:stretch/>
        </p:blipFill>
        <p:spPr>
          <a:xfrm>
            <a:off x="3256075" y="1607975"/>
            <a:ext cx="1830349" cy="13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5"/>
          <p:cNvSpPr txBox="1">
            <a:spLocks noGrp="1"/>
          </p:cNvSpPr>
          <p:nvPr>
            <p:ph type="body" idx="2"/>
          </p:nvPr>
        </p:nvSpPr>
        <p:spPr>
          <a:xfrm>
            <a:off x="3305600" y="3190750"/>
            <a:ext cx="17313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Benchmarking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5" name="Google Shape;455;p65"/>
          <p:cNvSpPr txBox="1">
            <a:spLocks noGrp="1"/>
          </p:cNvSpPr>
          <p:nvPr>
            <p:ph type="body" idx="2"/>
          </p:nvPr>
        </p:nvSpPr>
        <p:spPr>
          <a:xfrm>
            <a:off x="6348275" y="1280125"/>
            <a:ext cx="17313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Parameter Tuning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6" name="Google Shape;456;p65"/>
          <p:cNvSpPr txBox="1">
            <a:spLocks noGrp="1"/>
          </p:cNvSpPr>
          <p:nvPr>
            <p:ph type="body" idx="2"/>
          </p:nvPr>
        </p:nvSpPr>
        <p:spPr>
          <a:xfrm>
            <a:off x="6722138" y="3151625"/>
            <a:ext cx="17313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Visualization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57" name="Google Shape;45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073" y="3568925"/>
            <a:ext cx="2463655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438" y="1644098"/>
            <a:ext cx="3294413" cy="13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2200" y="3464838"/>
            <a:ext cx="2111174" cy="15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5"/>
          <p:cNvPicPr preferRelativeResize="0"/>
          <p:nvPr/>
        </p:nvPicPr>
        <p:blipFill rotWithShape="1">
          <a:blip r:embed="rId8">
            <a:alphaModFix/>
          </a:blip>
          <a:srcRect b="33673"/>
          <a:stretch/>
        </p:blipFill>
        <p:spPr>
          <a:xfrm>
            <a:off x="451700" y="3499712"/>
            <a:ext cx="2061827" cy="151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Work? Community!</a:t>
            </a:r>
            <a:endParaRPr/>
          </a:p>
        </p:txBody>
      </p:sp>
      <p:sp>
        <p:nvSpPr>
          <p:cNvPr id="466" name="Google Shape;466;p66"/>
          <p:cNvSpPr txBox="1">
            <a:spLocks noGrp="1"/>
          </p:cNvSpPr>
          <p:nvPr>
            <p:ph type="body" idx="2"/>
          </p:nvPr>
        </p:nvSpPr>
        <p:spPr>
          <a:xfrm>
            <a:off x="1346325" y="1872850"/>
            <a:ext cx="6935700" cy="15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5"/>
                </a:solidFill>
              </a:rPr>
              <a:t>Grow Community - We want YOU to start playing with this!</a:t>
            </a:r>
            <a:endParaRPr sz="17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What use cases are you interested in?</a:t>
            </a:r>
            <a:endParaRPr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Which</a:t>
            </a:r>
            <a:r>
              <a:rPr lang="en" b="1">
                <a:solidFill>
                  <a:srgbClr val="434343"/>
                </a:solidFill>
              </a:rPr>
              <a:t> Python library would you like to integrate?</a:t>
            </a:r>
            <a:endParaRPr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What interfaces do you need for that?</a:t>
            </a:r>
            <a:endParaRPr b="1"/>
          </a:p>
        </p:txBody>
      </p:sp>
      <p:pic>
        <p:nvPicPr>
          <p:cNvPr id="467" name="Google Shape;4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450" y="1043600"/>
            <a:ext cx="647100" cy="6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5" y="3370988"/>
            <a:ext cx="1737475" cy="86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6"/>
          <p:cNvPicPr preferRelativeResize="0"/>
          <p:nvPr/>
        </p:nvPicPr>
        <p:blipFill rotWithShape="1">
          <a:blip r:embed="rId5">
            <a:alphaModFix/>
          </a:blip>
          <a:srcRect t="7037" b="7037"/>
          <a:stretch/>
        </p:blipFill>
        <p:spPr>
          <a:xfrm>
            <a:off x="4553675" y="4402725"/>
            <a:ext cx="2232750" cy="4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7184" y="3522572"/>
            <a:ext cx="3476767" cy="7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0099" y="3529043"/>
            <a:ext cx="1737475" cy="70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4050" y="4402722"/>
            <a:ext cx="2232822" cy="4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04123" y="4163527"/>
            <a:ext cx="790508" cy="7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MoveIt Project Planning</a:t>
            </a:r>
            <a:endParaRPr/>
          </a:p>
        </p:txBody>
      </p:sp>
      <p:sp>
        <p:nvSpPr>
          <p:cNvPr id="479" name="Google Shape;479;p67"/>
          <p:cNvSpPr txBox="1">
            <a:spLocks noGrp="1"/>
          </p:cNvSpPr>
          <p:nvPr>
            <p:ph type="body" idx="2"/>
          </p:nvPr>
        </p:nvSpPr>
        <p:spPr>
          <a:xfrm>
            <a:off x="477000" y="1749125"/>
            <a:ext cx="7793400" cy="30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Weekly Developer Standup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Tuesdays, 8:30AM Mountain Time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Monthly Working Group /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MoveIt Maintainer Meeting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4th Thursday, 9AM Mountain Time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All contributors are welcome! Request an invite via henningkayser@picknik.ai</a:t>
            </a:r>
            <a:endParaRPr sz="1700"/>
          </a:p>
        </p:txBody>
      </p:sp>
      <p:pic>
        <p:nvPicPr>
          <p:cNvPr id="480" name="Google Shape;480;p67"/>
          <p:cNvPicPr preferRelativeResize="0"/>
          <p:nvPr/>
        </p:nvPicPr>
        <p:blipFill rotWithShape="1">
          <a:blip r:embed="rId3">
            <a:alphaModFix/>
          </a:blip>
          <a:srcRect t="10193"/>
          <a:stretch/>
        </p:blipFill>
        <p:spPr>
          <a:xfrm>
            <a:off x="3512075" y="1356800"/>
            <a:ext cx="5170698" cy="28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75" y="3438675"/>
            <a:ext cx="1790649" cy="2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Involved!</a:t>
            </a:r>
            <a:endParaRPr/>
          </a:p>
        </p:txBody>
      </p:sp>
      <p:sp>
        <p:nvSpPr>
          <p:cNvPr id="487" name="Google Shape;487;p68"/>
          <p:cNvSpPr txBox="1">
            <a:spLocks noGrp="1"/>
          </p:cNvSpPr>
          <p:nvPr>
            <p:ph type="body" idx="2"/>
          </p:nvPr>
        </p:nvSpPr>
        <p:spPr>
          <a:xfrm>
            <a:off x="5692825" y="1582050"/>
            <a:ext cx="27387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Apply for GSoC 2024</a:t>
            </a:r>
            <a:endParaRPr sz="18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12+ weeks focused programming</a:t>
            </a:r>
            <a:br>
              <a:rPr lang="en" sz="1200">
                <a:solidFill>
                  <a:schemeClr val="accent5"/>
                </a:solidFill>
              </a:rPr>
            </a:br>
            <a:r>
              <a:rPr lang="en" sz="1200">
                <a:solidFill>
                  <a:schemeClr val="accent5"/>
                </a:solidFill>
              </a:rPr>
              <a:t>Mentored by MoveIt maintainers</a:t>
            </a:r>
            <a:br>
              <a:rPr lang="en" sz="1200">
                <a:solidFill>
                  <a:schemeClr val="accent5"/>
                </a:solidFill>
              </a:rPr>
            </a:br>
            <a:r>
              <a:rPr lang="en" sz="1200">
                <a:solidFill>
                  <a:schemeClr val="accent5"/>
                </a:solidFill>
              </a:rPr>
              <a:t>Details will be shared end of 2023</a:t>
            </a:r>
            <a:endParaRPr sz="1200"/>
          </a:p>
        </p:txBody>
      </p:sp>
      <p:pic>
        <p:nvPicPr>
          <p:cNvPr id="488" name="Google Shape;48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9275" y="3010952"/>
            <a:ext cx="1801400" cy="18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8"/>
          <p:cNvSpPr txBox="1">
            <a:spLocks noGrp="1"/>
          </p:cNvSpPr>
          <p:nvPr>
            <p:ph type="body" idx="2"/>
          </p:nvPr>
        </p:nvSpPr>
        <p:spPr>
          <a:xfrm>
            <a:off x="834050" y="1626450"/>
            <a:ext cx="3271500" cy="1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Contribute to MoveIt</a:t>
            </a:r>
            <a:endParaRPr sz="18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Review and file PRs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Engage in issue discussions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Join the meetings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Become a Core Contributor or Maintainer</a:t>
            </a:r>
            <a:endParaRPr sz="1200">
              <a:solidFill>
                <a:schemeClr val="accent5"/>
              </a:solidFill>
            </a:endParaRPr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650" y="3316749"/>
            <a:ext cx="2404623" cy="13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9"/>
          <p:cNvSpPr txBox="1"/>
          <p:nvPr/>
        </p:nvSpPr>
        <p:spPr>
          <a:xfrm>
            <a:off x="3448063" y="97925"/>
            <a:ext cx="237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7" name="Google Shape;4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525" y="800900"/>
            <a:ext cx="3332949" cy="33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038" y="4383446"/>
            <a:ext cx="2783900" cy="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12" y="2678900"/>
            <a:ext cx="323950" cy="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/>
          <p:nvPr/>
        </p:nvSpPr>
        <p:spPr>
          <a:xfrm>
            <a:off x="750350" y="2064550"/>
            <a:ext cx="766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Inverse Kinematics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6"/>
          <p:cNvSpPr txBox="1"/>
          <p:nvPr/>
        </p:nvSpPr>
        <p:spPr>
          <a:xfrm>
            <a:off x="432287" y="28298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Solving / Sampling / Optimizing 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2"/>
          </p:nvPr>
        </p:nvSpPr>
        <p:spPr>
          <a:xfrm>
            <a:off x="156975" y="1395275"/>
            <a:ext cx="4882800" cy="16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Example: Turtle Cleaning Robot</a:t>
            </a:r>
            <a:endParaRPr sz="2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repo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https://github.com/henningkayser/roscon23_moveit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2658475" y="3907975"/>
            <a:ext cx="270900" cy="891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7"/>
          <p:cNvSpPr/>
          <p:nvPr/>
        </p:nvSpPr>
        <p:spPr>
          <a:xfrm>
            <a:off x="1012075" y="3726125"/>
            <a:ext cx="409200" cy="2709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7"/>
          <p:cNvSpPr/>
          <p:nvPr/>
        </p:nvSpPr>
        <p:spPr>
          <a:xfrm>
            <a:off x="1287925" y="3281175"/>
            <a:ext cx="1503900" cy="13794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7"/>
          <p:cNvSpPr/>
          <p:nvPr/>
        </p:nvSpPr>
        <p:spPr>
          <a:xfrm>
            <a:off x="558075" y="3984175"/>
            <a:ext cx="3488400" cy="75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7"/>
          <p:cNvSpPr/>
          <p:nvPr/>
        </p:nvSpPr>
        <p:spPr>
          <a:xfrm rot="5400000">
            <a:off x="976500" y="3715175"/>
            <a:ext cx="249000" cy="2709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1078800" y="3841775"/>
            <a:ext cx="44400" cy="17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 rot="6665228">
            <a:off x="2098674" y="2795323"/>
            <a:ext cx="572005" cy="196218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 rot="905776">
            <a:off x="2017152" y="3161525"/>
            <a:ext cx="436566" cy="142636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/>
          <p:nvPr/>
        </p:nvSpPr>
        <p:spPr>
          <a:xfrm rot="8096500">
            <a:off x="2356602" y="2342474"/>
            <a:ext cx="625153" cy="17013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/>
          <p:nvPr/>
        </p:nvSpPr>
        <p:spPr>
          <a:xfrm rot="-6481342">
            <a:off x="2954080" y="2487114"/>
            <a:ext cx="606035" cy="238412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7"/>
          <p:cNvSpPr/>
          <p:nvPr/>
        </p:nvSpPr>
        <p:spPr>
          <a:xfrm rot="-5634602">
            <a:off x="3042334" y="2998950"/>
            <a:ext cx="571931" cy="315699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7"/>
          <p:cNvSpPr/>
          <p:nvPr/>
        </p:nvSpPr>
        <p:spPr>
          <a:xfrm rot="5394589">
            <a:off x="3091223" y="3491575"/>
            <a:ext cx="571801" cy="413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7"/>
          <p:cNvSpPr/>
          <p:nvPr/>
        </p:nvSpPr>
        <p:spPr>
          <a:xfrm rot="-9788101">
            <a:off x="2748732" y="2229498"/>
            <a:ext cx="605962" cy="208301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825" y="1131275"/>
            <a:ext cx="3332949" cy="333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>
            <a:spLocks noGrp="1"/>
          </p:cNvSpPr>
          <p:nvPr>
            <p:ph type="body" idx="2"/>
          </p:nvPr>
        </p:nvSpPr>
        <p:spPr>
          <a:xfrm>
            <a:off x="542400" y="4547400"/>
            <a:ext cx="8059200" cy="596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Problem: Find initial robot state to gently apply scrubber!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Solvers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8"/>
          <p:cNvSpPr txBox="1">
            <a:spLocks noGrp="1"/>
          </p:cNvSpPr>
          <p:nvPr>
            <p:ph type="body" idx="2"/>
          </p:nvPr>
        </p:nvSpPr>
        <p:spPr>
          <a:xfrm>
            <a:off x="112475" y="1493700"/>
            <a:ext cx="41334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</a:rPr>
              <a:t>Solver Plugins</a:t>
            </a:r>
            <a:endParaRPr sz="24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b="0" dirty="0">
              <a:solidFill>
                <a:schemeClr val="lt1"/>
              </a:solidFill>
            </a:endParaRP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dirty="0">
                <a:solidFill>
                  <a:schemeClr val="accent1"/>
                </a:solidFill>
              </a:rPr>
              <a:t>IKFast</a:t>
            </a: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sz="1100" dirty="0">
                <a:solidFill>
                  <a:schemeClr val="dk1"/>
                </a:solidFill>
              </a:rPr>
              <a:t>repo: MoveIt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b="1" dirty="0">
                <a:solidFill>
                  <a:schemeClr val="accent1"/>
                </a:solidFill>
              </a:rPr>
              <a:t>KDL</a:t>
            </a: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sz="1100" dirty="0">
                <a:solidFill>
                  <a:schemeClr val="dk1"/>
                </a:solidFill>
              </a:rPr>
              <a:t>repo: MoveIt</a:t>
            </a:r>
            <a:endParaRPr sz="11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dirty="0">
                <a:solidFill>
                  <a:schemeClr val="accent1"/>
                </a:solidFill>
              </a:rPr>
              <a:t>trac_ik</a:t>
            </a: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sz="1100" dirty="0">
                <a:solidFill>
                  <a:schemeClr val="dk1"/>
                </a:solidFill>
              </a:rPr>
              <a:t>repo: </a:t>
            </a: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https://bitbucket.org/traclabs/trac_ik/src/rolling-devel/</a:t>
            </a:r>
            <a:endParaRPr lang="en" sz="1100" u="sng" dirty="0">
              <a:solidFill>
                <a:schemeClr val="hlink"/>
              </a:solidFill>
            </a:endParaRP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endParaRPr lang="en" sz="1100" dirty="0">
              <a:solidFill>
                <a:schemeClr val="accent1"/>
              </a:solidFill>
            </a:endParaRP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dirty="0">
                <a:solidFill>
                  <a:schemeClr val="accent1"/>
                </a:solidFill>
              </a:rPr>
              <a:t>bio_ik</a:t>
            </a:r>
            <a:endParaRPr lang="en" sz="1100" dirty="0">
              <a:solidFill>
                <a:schemeClr val="dk1"/>
              </a:solidFill>
            </a:endParaRP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sz="1100" dirty="0">
                <a:solidFill>
                  <a:schemeClr val="dk1"/>
                </a:solidFill>
              </a:rPr>
              <a:t>repo: </a:t>
            </a:r>
            <a:r>
              <a:rPr lang="en" sz="1100" u="sng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https://github.com/TAMS-Group/bio_ik</a:t>
            </a:r>
            <a:endParaRPr lang="en" sz="1100" u="sng" dirty="0">
              <a:solidFill>
                <a:schemeClr val="dk1"/>
              </a:solidFill>
            </a:endParaRP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sz="1100" dirty="0">
                <a:solidFill>
                  <a:schemeClr val="dk1"/>
                </a:solidFill>
              </a:rPr>
              <a:t>ros2: </a:t>
            </a:r>
            <a:r>
              <a:rPr lang="en" sz="1100" u="sng" dirty="0">
                <a:solidFill>
                  <a:schemeClr val="hlink"/>
                </a:solidFill>
                <a:hlinkClick r:id="rId5"/>
              </a:rPr>
              <a:t>https://github.com/PickNikRobotics/bio_ik/tree/ros2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b="0" dirty="0">
              <a:solidFill>
                <a:schemeClr val="lt1"/>
              </a:solidFill>
            </a:endParaRP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b="1" dirty="0">
                <a:solidFill>
                  <a:schemeClr val="accent1"/>
                </a:solidFill>
              </a:rPr>
              <a:t>pick_ik</a:t>
            </a:r>
          </a:p>
          <a:p>
            <a:pPr marL="140494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3333"/>
              <a:buNone/>
            </a:pPr>
            <a:r>
              <a:rPr lang="en" sz="1100" dirty="0">
                <a:solidFill>
                  <a:schemeClr val="dk1"/>
                </a:solidFill>
              </a:rPr>
              <a:t>repo: </a:t>
            </a:r>
            <a:r>
              <a:rPr lang="en" sz="1100" u="sng" dirty="0">
                <a:solidFill>
                  <a:schemeClr val="hlink"/>
                </a:solidFill>
                <a:hlinkClick r:id="rId6"/>
              </a:rPr>
              <a:t>https://github.com/PickNikRobotics/pick_ik</a:t>
            </a:r>
            <a:endParaRPr dirty="0"/>
          </a:p>
        </p:txBody>
      </p:sp>
      <p:sp>
        <p:nvSpPr>
          <p:cNvPr id="235" name="Google Shape;235;p38"/>
          <p:cNvSpPr txBox="1"/>
          <p:nvPr/>
        </p:nvSpPr>
        <p:spPr>
          <a:xfrm>
            <a:off x="4048625" y="2887800"/>
            <a:ext cx="4878300" cy="213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… initialize:</a:t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       RobotState target_state</a:t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       JointModelGroup arm_group</a:t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//        PoseStamped turtle_pose </a:t>
            </a: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 SemiBold"/>
                <a:ea typeface="Inconsolata SemiBold"/>
                <a:cs typeface="Inconsolata SemiBold"/>
                <a:sym typeface="Inconsolata SemiBold"/>
              </a:rPr>
              <a:t>PoseStamped target_pose = turtle_pose;</a:t>
            </a:r>
            <a:endParaRPr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 SemiBold"/>
                <a:ea typeface="Inconsolata SemiBold"/>
                <a:cs typeface="Inconsolata SemiBold"/>
                <a:sym typeface="Inconsolata SemiBold"/>
              </a:rPr>
              <a:t>target_pose.pose.position.z += turtle_radius;</a:t>
            </a:r>
            <a:endParaRPr>
              <a:solidFill>
                <a:srgbClr val="0000FF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rPr>
              <a:t>target_state.setFromIK(arm_group, target_pose);</a:t>
            </a:r>
            <a:endParaRPr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8"/>
          <p:cNvSpPr txBox="1"/>
          <p:nvPr/>
        </p:nvSpPr>
        <p:spPr>
          <a:xfrm>
            <a:off x="4027325" y="1432250"/>
            <a:ext cx="4920900" cy="786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manipulator:</a:t>
            </a:r>
            <a:endParaRPr sz="12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  kinematics_solver: kdl_kinematics_plugin/KDLKinematicsPlugin</a:t>
            </a:r>
            <a:endParaRPr sz="1200" b="1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  …</a:t>
            </a:r>
            <a:endParaRPr sz="12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Inconsolata SemiBold"/>
              <a:ea typeface="Inconsolata SemiBold"/>
              <a:cs typeface="Inconsolata SemiBold"/>
              <a:sym typeface="Inconsolat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8"/>
          <p:cNvSpPr txBox="1"/>
          <p:nvPr/>
        </p:nvSpPr>
        <p:spPr>
          <a:xfrm>
            <a:off x="4027325" y="1032050"/>
            <a:ext cx="47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Configuration: kinematics.yaml</a:t>
            </a:r>
            <a:endParaRPr b="1"/>
          </a:p>
        </p:txBody>
      </p:sp>
      <p:sp>
        <p:nvSpPr>
          <p:cNvPr id="238" name="Google Shape;238;p38"/>
          <p:cNvSpPr txBox="1"/>
          <p:nvPr/>
        </p:nvSpPr>
        <p:spPr>
          <a:xfrm>
            <a:off x="4027325" y="2444338"/>
            <a:ext cx="47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C++ Implementation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Solution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l="42071" t="21623" r="19910" b="8801"/>
          <a:stretch/>
        </p:blipFill>
        <p:spPr>
          <a:xfrm>
            <a:off x="4850350" y="1782700"/>
            <a:ext cx="3160673" cy="310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4">
            <a:alphaModFix/>
          </a:blip>
          <a:srcRect l="40437" t="17348" r="22136" b="12726"/>
          <a:stretch/>
        </p:blipFill>
        <p:spPr>
          <a:xfrm>
            <a:off x="773475" y="1782700"/>
            <a:ext cx="3096100" cy="310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1100675" y="1332200"/>
            <a:ext cx="1419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Very often</a:t>
            </a:r>
            <a:endParaRPr b="1"/>
          </a:p>
        </p:txBody>
      </p:sp>
      <p:sp>
        <p:nvSpPr>
          <p:cNvPr id="247" name="Google Shape;247;p39"/>
          <p:cNvSpPr txBox="1"/>
          <p:nvPr/>
        </p:nvSpPr>
        <p:spPr>
          <a:xfrm>
            <a:off x="5094350" y="1332188"/>
            <a:ext cx="1419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Sometimes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Limitations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40"/>
          <p:cNvSpPr txBox="1">
            <a:spLocks noGrp="1"/>
          </p:cNvSpPr>
          <p:nvPr>
            <p:ph type="body" idx="2"/>
          </p:nvPr>
        </p:nvSpPr>
        <p:spPr>
          <a:xfrm>
            <a:off x="586500" y="1374725"/>
            <a:ext cx="79710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We don’t always want or need fully constrained target poses</a:t>
            </a:r>
            <a:endParaRPr>
              <a:solidFill>
                <a:schemeClr val="accen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600" b="1">
                <a:solidFill>
                  <a:srgbClr val="434343"/>
                </a:solidFill>
              </a:rPr>
              <a:t>Tools can often be applied with some tolerance</a:t>
            </a:r>
            <a:endParaRPr sz="1600" b="1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Suction grippers, laser scanning, spin scrubbers …</a:t>
            </a:r>
            <a:endParaRPr>
              <a:solidFill>
                <a:srgbClr val="43434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600" b="1">
                <a:solidFill>
                  <a:srgbClr val="434343"/>
                </a:solidFill>
              </a:rPr>
              <a:t>We may compromise orientation accuracy for position accuracy</a:t>
            </a:r>
            <a:endParaRPr sz="1600" b="1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Laser cutting, welding, assembly</a:t>
            </a:r>
            <a:endParaRPr>
              <a:solidFill>
                <a:srgbClr val="43434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600" b="1">
                <a:solidFill>
                  <a:srgbClr val="434343"/>
                </a:solidFill>
              </a:rPr>
              <a:t>Unstructured robot environments may require</a:t>
            </a:r>
            <a:endParaRPr sz="1600" b="1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Additional safety margins, collision clearance</a:t>
            </a:r>
            <a:endParaRPr>
              <a:solidFill>
                <a:srgbClr val="43434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600" b="1">
                <a:solidFill>
                  <a:srgbClr val="434343"/>
                </a:solidFill>
              </a:rPr>
              <a:t>Reachability issues may lead to</a:t>
            </a:r>
            <a:endParaRPr sz="1600" b="1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joint flips, high failure rate, solutions near singularities or joint limits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We can increase the solution space using problem-specific constraints!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title"/>
          </p:nvPr>
        </p:nvSpPr>
        <p:spPr>
          <a:xfrm>
            <a:off x="598587" y="214362"/>
            <a:ext cx="6532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IK - Constraints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41"/>
          <p:cNvSpPr txBox="1">
            <a:spLocks noGrp="1"/>
          </p:cNvSpPr>
          <p:nvPr>
            <p:ph type="body" idx="2"/>
          </p:nvPr>
        </p:nvSpPr>
        <p:spPr>
          <a:xfrm>
            <a:off x="598575" y="1613400"/>
            <a:ext cx="8282400" cy="3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</a:rPr>
              <a:t>Constraints are rules that decide the binary validity of a state</a:t>
            </a:r>
            <a:endParaRPr sz="23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Implementation types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Threshold functions with target value and tolerance range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Bool functions that perform on non-gradient metrics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>
                <a:solidFill>
                  <a:schemeClr val="accent1"/>
                </a:solidFill>
              </a:rPr>
              <a:t>MoveIt supports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b="1"/>
              <a:t>Position, Orientation, Joint, Visibility</a:t>
            </a:r>
            <a:r>
              <a:rPr lang="en"/>
              <a:t> constraints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Collisions, joint limits are implicitly constraining solutions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ckNik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4E79F"/>
      </a:accent1>
      <a:accent2>
        <a:srgbClr val="29345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2408</Words>
  <Application>Microsoft Office PowerPoint</Application>
  <PresentationFormat>On-screen Show (16:9)</PresentationFormat>
  <Paragraphs>410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Inconsolata SemiBold</vt:lpstr>
      <vt:lpstr>Times New Roman</vt:lpstr>
      <vt:lpstr>Lato</vt:lpstr>
      <vt:lpstr>Inconsolata</vt:lpstr>
      <vt:lpstr>Arial</vt:lpstr>
      <vt:lpstr>Simple Light</vt:lpstr>
      <vt:lpstr>PickNik Theme</vt:lpstr>
      <vt:lpstr>PowerPoint Presentation</vt:lpstr>
      <vt:lpstr>Quick facts</vt:lpstr>
      <vt:lpstr>PowerPoint Presentation</vt:lpstr>
      <vt:lpstr>PowerPoint Presentation</vt:lpstr>
      <vt:lpstr>IK - Problem</vt:lpstr>
      <vt:lpstr>IK - Solvers</vt:lpstr>
      <vt:lpstr>IK - Solution</vt:lpstr>
      <vt:lpstr>IK - Limitations</vt:lpstr>
      <vt:lpstr>IK - Constraints</vt:lpstr>
      <vt:lpstr>IK - Position Constraint</vt:lpstr>
      <vt:lpstr>IK - Constraint Sampler</vt:lpstr>
      <vt:lpstr>IK - Constraint Sampler</vt:lpstr>
      <vt:lpstr>IK - Solution Quality</vt:lpstr>
      <vt:lpstr>IK - pick_ik</vt:lpstr>
      <vt:lpstr>IK - Cost Function API</vt:lpstr>
      <vt:lpstr>IK - Constraint -&gt; Cost Function</vt:lpstr>
      <vt:lpstr>IK - Constraint -&gt; Cost Function</vt:lpstr>
      <vt:lpstr>IK - pick_ik Solutions</vt:lpstr>
      <vt:lpstr>Optimization-based IK</vt:lpstr>
      <vt:lpstr>Optimization-based IK</vt:lpstr>
      <vt:lpstr>IK - Take Aways</vt:lpstr>
      <vt:lpstr>PowerPoint Presentation</vt:lpstr>
      <vt:lpstr>Planning with Constraints (OMPL)</vt:lpstr>
      <vt:lpstr>Planning with Constraints (OMPL)</vt:lpstr>
      <vt:lpstr>STOMP</vt:lpstr>
      <vt:lpstr>STOMP</vt:lpstr>
      <vt:lpstr>Parallel Planning</vt:lpstr>
      <vt:lpstr>Parallel Planning</vt:lpstr>
      <vt:lpstr>PowerPoint Presentation</vt:lpstr>
      <vt:lpstr>Major Contributions</vt:lpstr>
      <vt:lpstr>Parameters</vt:lpstr>
      <vt:lpstr>Python Bindings</vt:lpstr>
      <vt:lpstr>Advanced Use Cases</vt:lpstr>
      <vt:lpstr>Future Work? Community!</vt:lpstr>
      <vt:lpstr>MoveIt Project Planning</vt:lpstr>
      <vt:lpstr>Get Involved!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Tim Holloway</cp:lastModifiedBy>
  <cp:revision>1</cp:revision>
  <dcterms:modified xsi:type="dcterms:W3CDTF">2023-10-19T13:25:34Z</dcterms:modified>
</cp:coreProperties>
</file>